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1"/>
  </p:notes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70" r:id="rId14"/>
    <p:sldId id="264" r:id="rId15"/>
    <p:sldId id="265" r:id="rId16"/>
    <p:sldId id="271" r:id="rId17"/>
    <p:sldId id="272" r:id="rId18"/>
    <p:sldId id="273" r:id="rId19"/>
    <p:sldId id="274" r:id="rId20"/>
    <p:sldId id="275" r:id="rId21"/>
    <p:sldId id="276" r:id="rId22"/>
    <p:sldId id="303"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314" r:id="rId39"/>
    <p:sldId id="292" r:id="rId40"/>
    <p:sldId id="293" r:id="rId41"/>
    <p:sldId id="318" r:id="rId42"/>
    <p:sldId id="319" r:id="rId43"/>
    <p:sldId id="320" r:id="rId44"/>
    <p:sldId id="321" r:id="rId45"/>
    <p:sldId id="322" r:id="rId46"/>
    <p:sldId id="323" r:id="rId47"/>
    <p:sldId id="324" r:id="rId48"/>
    <p:sldId id="294" r:id="rId49"/>
    <p:sldId id="295" r:id="rId50"/>
    <p:sldId id="296" r:id="rId51"/>
    <p:sldId id="297" r:id="rId52"/>
    <p:sldId id="298" r:id="rId53"/>
    <p:sldId id="299" r:id="rId54"/>
    <p:sldId id="301" r:id="rId55"/>
    <p:sldId id="300" r:id="rId56"/>
    <p:sldId id="302" r:id="rId57"/>
    <p:sldId id="304" r:id="rId58"/>
    <p:sldId id="306" r:id="rId59"/>
    <p:sldId id="307" r:id="rId60"/>
    <p:sldId id="308" r:id="rId61"/>
    <p:sldId id="311" r:id="rId62"/>
    <p:sldId id="309" r:id="rId63"/>
    <p:sldId id="310" r:id="rId64"/>
    <p:sldId id="312" r:id="rId65"/>
    <p:sldId id="305" r:id="rId66"/>
    <p:sldId id="313" r:id="rId67"/>
    <p:sldId id="315" r:id="rId68"/>
    <p:sldId id="316" r:id="rId69"/>
    <p:sldId id="317" r:id="rId7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1446" y="108"/>
      </p:cViewPr>
      <p:guideLst/>
    </p:cSldViewPr>
  </p:slid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DDA703-8226-4BEA-A1B2-DB2874D2F7A2}" type="datetimeFigureOut">
              <a:rPr lang="de-DE" smtClean="0"/>
              <a:t>23.01.2014</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8D55A-DE4A-4570-A4EE-9147231F3DEA}" type="slidenum">
              <a:rPr lang="de-DE" smtClean="0"/>
              <a:t>‹Nr.›</a:t>
            </a:fld>
            <a:endParaRPr lang="de-DE"/>
          </a:p>
        </p:txBody>
      </p:sp>
    </p:spTree>
    <p:extLst>
      <p:ext uri="{BB962C8B-B14F-4D97-AF65-F5344CB8AC3E}">
        <p14:creationId xmlns:p14="http://schemas.microsoft.com/office/powerpoint/2010/main" val="3524337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288D55A-DE4A-4570-A4EE-9147231F3DEA}" type="slidenum">
              <a:rPr lang="de-DE" smtClean="0"/>
              <a:t>1</a:t>
            </a:fld>
            <a:endParaRPr lang="de-DE"/>
          </a:p>
        </p:txBody>
      </p:sp>
    </p:spTree>
    <p:extLst>
      <p:ext uri="{BB962C8B-B14F-4D97-AF65-F5344CB8AC3E}">
        <p14:creationId xmlns:p14="http://schemas.microsoft.com/office/powerpoint/2010/main" val="323419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288D55A-DE4A-4570-A4EE-9147231F3DEA}" type="slidenum">
              <a:rPr lang="de-DE" smtClean="0"/>
              <a:t>46</a:t>
            </a:fld>
            <a:endParaRPr lang="de-DE"/>
          </a:p>
        </p:txBody>
      </p:sp>
    </p:spTree>
    <p:extLst>
      <p:ext uri="{BB962C8B-B14F-4D97-AF65-F5344CB8AC3E}">
        <p14:creationId xmlns:p14="http://schemas.microsoft.com/office/powerpoint/2010/main" val="1967995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6726063"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787" y="4243845"/>
            <a:ext cx="2307831" cy="276940"/>
          </a:xfrm>
          <a:prstGeom prst="rect">
            <a:avLst/>
          </a:prstGeom>
        </p:spPr>
      </p:pic>
      <p:sp>
        <p:nvSpPr>
          <p:cNvPr id="9" name="Rectangle 8"/>
          <p:cNvSpPr/>
          <p:nvPr/>
        </p:nvSpPr>
        <p:spPr>
          <a:xfrm>
            <a:off x="0" y="2590078"/>
            <a:ext cx="6726064"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6833787" y="2590078"/>
            <a:ext cx="2307832"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10242" y="2733709"/>
            <a:ext cx="6069268" cy="1373070"/>
          </a:xfrm>
        </p:spPr>
        <p:txBody>
          <a:bodyPr anchor="b">
            <a:noAutofit/>
          </a:bodyPr>
          <a:lstStyle>
            <a:lvl1pPr algn="r">
              <a:defRPr sz="4800"/>
            </a:lvl1pPr>
          </a:lstStyle>
          <a:p>
            <a:r>
              <a:rPr lang="de-DE" smtClean="0"/>
              <a:t>Titelmasterformat durch Klicken bearbeiten</a:t>
            </a:r>
            <a:endParaRPr lang="en-US" dirty="0"/>
          </a:p>
        </p:txBody>
      </p:sp>
      <p:sp>
        <p:nvSpPr>
          <p:cNvPr id="3" name="Subtitle 2"/>
          <p:cNvSpPr>
            <a:spLocks noGrp="1"/>
          </p:cNvSpPr>
          <p:nvPr>
            <p:ph type="subTitle" idx="1"/>
          </p:nvPr>
        </p:nvSpPr>
        <p:spPr>
          <a:xfrm>
            <a:off x="510241" y="4394040"/>
            <a:ext cx="6108101"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a:xfrm>
            <a:off x="4555655" y="5936188"/>
            <a:ext cx="2057400" cy="365125"/>
          </a:xfrm>
        </p:spPr>
        <p:txBody>
          <a:bodyPr/>
          <a:lstStyle/>
          <a:p>
            <a:fld id="{AEF200C1-87F9-4080-ABC3-6A3090295DBD}" type="datetime1">
              <a:rPr lang="de-DE" smtClean="0"/>
              <a:t>23.01.2014</a:t>
            </a:fld>
            <a:endParaRPr lang="de-DE"/>
          </a:p>
        </p:txBody>
      </p:sp>
      <p:sp>
        <p:nvSpPr>
          <p:cNvPr id="5" name="Footer Placeholder 4"/>
          <p:cNvSpPr>
            <a:spLocks noGrp="1"/>
          </p:cNvSpPr>
          <p:nvPr>
            <p:ph type="ftr" sz="quarter" idx="11"/>
          </p:nvPr>
        </p:nvSpPr>
        <p:spPr>
          <a:xfrm>
            <a:off x="533401" y="5936189"/>
            <a:ext cx="4021666" cy="365125"/>
          </a:xfrm>
        </p:spPr>
        <p:txBody>
          <a:bodyPr/>
          <a:lstStyle/>
          <a:p>
            <a:r>
              <a:rPr lang="de-DE" smtClean="0"/>
              <a:t>Benjamin Ternes</a:t>
            </a:r>
            <a:endParaRPr lang="de-DE"/>
          </a:p>
        </p:txBody>
      </p:sp>
      <p:sp>
        <p:nvSpPr>
          <p:cNvPr id="6" name="Slide Number Placeholder 5"/>
          <p:cNvSpPr>
            <a:spLocks noGrp="1"/>
          </p:cNvSpPr>
          <p:nvPr>
            <p:ph type="sldNum" sz="quarter" idx="12"/>
          </p:nvPr>
        </p:nvSpPr>
        <p:spPr>
          <a:xfrm>
            <a:off x="7010399" y="2750337"/>
            <a:ext cx="1370293" cy="1356442"/>
          </a:xfrm>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11077905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grpSp>
        <p:nvGrpSpPr>
          <p:cNvPr id="20" name="Group 19"/>
          <p:cNvGrpSpPr/>
          <p:nvPr/>
        </p:nvGrpSpPr>
        <p:grpSpPr>
          <a:xfrm>
            <a:off x="0" y="45720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3" y="4711617"/>
            <a:ext cx="6894770" cy="544482"/>
          </a:xfrm>
        </p:spPr>
        <p:txBody>
          <a:bodyPr anchor="b">
            <a:normAutofit/>
          </a:bodyPr>
          <a:lstStyle>
            <a:lvl1pPr>
              <a:defRPr sz="240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531639" y="609598"/>
            <a:ext cx="6896534"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533401" y="5256098"/>
            <a:ext cx="6894772" cy="5478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B7CFD3EF-E407-4DF8-BBDA-525ECD2C3F74}" type="datetime1">
              <a:rPr lang="de-DE" smtClean="0"/>
              <a:t>23.01.2014</a:t>
            </a:fld>
            <a:endParaRPr lang="de-DE"/>
          </a:p>
        </p:txBody>
      </p:sp>
      <p:sp>
        <p:nvSpPr>
          <p:cNvPr id="6" name="Footer Placeholder 5"/>
          <p:cNvSpPr>
            <a:spLocks noGrp="1"/>
          </p:cNvSpPr>
          <p:nvPr>
            <p:ph type="ftr" sz="quarter" idx="11"/>
          </p:nvPr>
        </p:nvSpPr>
        <p:spPr/>
        <p:txBody>
          <a:bodyPr/>
          <a:lstStyle/>
          <a:p>
            <a:r>
              <a:rPr lang="de-DE" smtClean="0"/>
              <a:t>Benjamin Ternes</a:t>
            </a:r>
            <a:endParaRPr lang="de-DE"/>
          </a:p>
        </p:txBody>
      </p:sp>
      <p:sp>
        <p:nvSpPr>
          <p:cNvPr id="7" name="Slide Number Placeholder 6"/>
          <p:cNvSpPr>
            <a:spLocks noGrp="1"/>
          </p:cNvSpPr>
          <p:nvPr>
            <p:ph type="sldNum" sz="quarter" idx="12"/>
          </p:nvPr>
        </p:nvSpPr>
        <p:spPr>
          <a:xfrm>
            <a:off x="7856438" y="4711310"/>
            <a:ext cx="1149836" cy="1090789"/>
          </a:xfrm>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2164255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grpSp>
        <p:nvGrpSpPr>
          <p:cNvPr id="21" name="Group 20"/>
          <p:cNvGrpSpPr/>
          <p:nvPr/>
        </p:nvGrpSpPr>
        <p:grpSpPr>
          <a:xfrm>
            <a:off x="0" y="4572000"/>
            <a:ext cx="9161969" cy="1677035"/>
            <a:chOff x="0" y="2895600"/>
            <a:chExt cx="9161969" cy="1677035"/>
          </a:xfrm>
        </p:grpSpPr>
        <p:pic>
          <p:nvPicPr>
            <p:cNvPr id="22" name="Picture 21"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3" name="Picture 22"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4" name="Rectangle 23"/>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24255" y="609597"/>
            <a:ext cx="6896534" cy="3592750"/>
          </a:xfrm>
        </p:spPr>
        <p:txBody>
          <a:bodyPr anchor="ctr"/>
          <a:lstStyle>
            <a:lvl1pPr>
              <a:defRPr sz="3200"/>
            </a:lvl1pPr>
          </a:lstStyle>
          <a:p>
            <a:r>
              <a:rPr lang="de-DE" smtClean="0"/>
              <a:t>Titelmasterformat durch Klicken bearbeiten</a:t>
            </a:r>
            <a:endParaRPr lang="en-US" dirty="0"/>
          </a:p>
        </p:txBody>
      </p:sp>
      <p:sp>
        <p:nvSpPr>
          <p:cNvPr id="4" name="Text Placeholder 3"/>
          <p:cNvSpPr>
            <a:spLocks noGrp="1"/>
          </p:cNvSpPr>
          <p:nvPr>
            <p:ph type="body" sz="half" idx="2"/>
          </p:nvPr>
        </p:nvSpPr>
        <p:spPr>
          <a:xfrm>
            <a:off x="531638" y="4710340"/>
            <a:ext cx="6889151" cy="1101764"/>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F920C536-4972-4F3A-86B8-AF81BCD9FF69}" type="datetime1">
              <a:rPr lang="de-DE" smtClean="0"/>
              <a:t>23.01.2014</a:t>
            </a:fld>
            <a:endParaRPr lang="de-DE"/>
          </a:p>
        </p:txBody>
      </p:sp>
      <p:sp>
        <p:nvSpPr>
          <p:cNvPr id="6" name="Footer Placeholder 5"/>
          <p:cNvSpPr>
            <a:spLocks noGrp="1"/>
          </p:cNvSpPr>
          <p:nvPr>
            <p:ph type="ftr" sz="quarter" idx="11"/>
          </p:nvPr>
        </p:nvSpPr>
        <p:spPr/>
        <p:txBody>
          <a:bodyPr/>
          <a:lstStyle/>
          <a:p>
            <a:r>
              <a:rPr lang="de-DE" smtClean="0"/>
              <a:t>Benjamin Ternes</a:t>
            </a:r>
            <a:endParaRPr lang="de-DE"/>
          </a:p>
        </p:txBody>
      </p:sp>
      <p:sp>
        <p:nvSpPr>
          <p:cNvPr id="7" name="Slide Number Placeholder 6"/>
          <p:cNvSpPr>
            <a:spLocks noGrp="1"/>
          </p:cNvSpPr>
          <p:nvPr>
            <p:ph type="sldNum" sz="quarter" idx="12"/>
          </p:nvPr>
        </p:nvSpPr>
        <p:spPr>
          <a:xfrm>
            <a:off x="7856438" y="4711616"/>
            <a:ext cx="1149836" cy="1090789"/>
          </a:xfrm>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181333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grpSp>
        <p:nvGrpSpPr>
          <p:cNvPr id="29" name="Group 28"/>
          <p:cNvGrpSpPr/>
          <p:nvPr/>
        </p:nvGrpSpPr>
        <p:grpSpPr>
          <a:xfrm>
            <a:off x="0" y="4572000"/>
            <a:ext cx="9161969" cy="1677035"/>
            <a:chOff x="0" y="2895600"/>
            <a:chExt cx="9161969" cy="1677035"/>
          </a:xfrm>
        </p:grpSpPr>
        <p:pic>
          <p:nvPicPr>
            <p:cNvPr id="30" name="Picture 29"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1" name="Picture 30"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2" name="Rectangle 31"/>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67921" y="616983"/>
            <a:ext cx="6425147" cy="3036061"/>
          </a:xfrm>
        </p:spPr>
        <p:txBody>
          <a:bodyPr anchor="ctr"/>
          <a:lstStyle>
            <a:lvl1pPr>
              <a:defRPr sz="3200"/>
            </a:lvl1pPr>
          </a:lstStyle>
          <a:p>
            <a:r>
              <a:rPr lang="de-DE" smtClean="0"/>
              <a:t>Titelmasterformat durch Klicken bearbeiten</a:t>
            </a:r>
            <a:endParaRPr lang="en-US" dirty="0"/>
          </a:p>
        </p:txBody>
      </p:sp>
      <p:sp>
        <p:nvSpPr>
          <p:cNvPr id="12" name="Text Placeholder 3"/>
          <p:cNvSpPr>
            <a:spLocks noGrp="1"/>
          </p:cNvSpPr>
          <p:nvPr>
            <p:ph type="body" sz="half" idx="13"/>
          </p:nvPr>
        </p:nvSpPr>
        <p:spPr>
          <a:xfrm>
            <a:off x="989438" y="3660763"/>
            <a:ext cx="5987731"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4" name="Text Placeholder 3"/>
          <p:cNvSpPr>
            <a:spLocks noGrp="1"/>
          </p:cNvSpPr>
          <p:nvPr>
            <p:ph type="body" sz="half" idx="2"/>
          </p:nvPr>
        </p:nvSpPr>
        <p:spPr>
          <a:xfrm>
            <a:off x="531638" y="4710340"/>
            <a:ext cx="6903919" cy="1101764"/>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36697680-F9B6-403C-8595-271FF3A7AE15}" type="datetime1">
              <a:rPr lang="de-DE" smtClean="0"/>
              <a:t>23.01.2014</a:t>
            </a:fld>
            <a:endParaRPr lang="de-DE"/>
          </a:p>
        </p:txBody>
      </p:sp>
      <p:sp>
        <p:nvSpPr>
          <p:cNvPr id="6" name="Footer Placeholder 5"/>
          <p:cNvSpPr>
            <a:spLocks noGrp="1"/>
          </p:cNvSpPr>
          <p:nvPr>
            <p:ph type="ftr" sz="quarter" idx="11"/>
          </p:nvPr>
        </p:nvSpPr>
        <p:spPr/>
        <p:txBody>
          <a:bodyPr/>
          <a:lstStyle/>
          <a:p>
            <a:r>
              <a:rPr lang="de-DE" smtClean="0"/>
              <a:t>Benjamin Ternes</a:t>
            </a:r>
            <a:endParaRPr lang="de-DE"/>
          </a:p>
        </p:txBody>
      </p:sp>
      <p:sp>
        <p:nvSpPr>
          <p:cNvPr id="7" name="Slide Number Placeholder 6"/>
          <p:cNvSpPr>
            <a:spLocks noGrp="1"/>
          </p:cNvSpPr>
          <p:nvPr>
            <p:ph type="sldNum" sz="quarter" idx="12"/>
          </p:nvPr>
        </p:nvSpPr>
        <p:spPr>
          <a:xfrm>
            <a:off x="7856438" y="4709926"/>
            <a:ext cx="1149836" cy="1090789"/>
          </a:xfrm>
        </p:spPr>
        <p:txBody>
          <a:bodyPr/>
          <a:lstStyle/>
          <a:p>
            <a:fld id="{1E41773D-688E-40C3-8B5F-5A16BA667CCD}" type="slidenum">
              <a:rPr lang="de-DE" smtClean="0"/>
              <a:t>‹Nr.›</a:t>
            </a:fld>
            <a:endParaRPr lang="de-DE"/>
          </a:p>
        </p:txBody>
      </p:sp>
      <p:sp>
        <p:nvSpPr>
          <p:cNvPr id="27" name="TextBox 26"/>
          <p:cNvSpPr txBox="1"/>
          <p:nvPr/>
        </p:nvSpPr>
        <p:spPr>
          <a:xfrm>
            <a:off x="270932" y="748116"/>
            <a:ext cx="5334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28" name="TextBox 27"/>
          <p:cNvSpPr txBox="1"/>
          <p:nvPr/>
        </p:nvSpPr>
        <p:spPr>
          <a:xfrm>
            <a:off x="6967191" y="2998573"/>
            <a:ext cx="457200" cy="584777"/>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811467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grpSp>
        <p:nvGrpSpPr>
          <p:cNvPr id="22" name="Group 21"/>
          <p:cNvGrpSpPr/>
          <p:nvPr/>
        </p:nvGrpSpPr>
        <p:grpSpPr>
          <a:xfrm>
            <a:off x="0" y="4572000"/>
            <a:ext cx="9161969" cy="1677035"/>
            <a:chOff x="0" y="2895600"/>
            <a:chExt cx="9161969" cy="1677035"/>
          </a:xfrm>
        </p:grpSpPr>
        <p:pic>
          <p:nvPicPr>
            <p:cNvPr id="23" name="Picture 22"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4" name="Picture 23"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5" name="Rectangle 24"/>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8" y="4710340"/>
            <a:ext cx="6896534" cy="589812"/>
          </a:xfrm>
        </p:spPr>
        <p:txBody>
          <a:bodyPr anchor="b"/>
          <a:lstStyle>
            <a:lvl1pPr>
              <a:defRPr sz="3200"/>
            </a:lvl1pPr>
          </a:lstStyle>
          <a:p>
            <a:r>
              <a:rPr lang="de-DE" smtClean="0"/>
              <a:t>Titelmasterformat durch Klicken bearbeiten</a:t>
            </a:r>
            <a:endParaRPr lang="en-US" dirty="0"/>
          </a:p>
        </p:txBody>
      </p:sp>
      <p:sp>
        <p:nvSpPr>
          <p:cNvPr id="4" name="Text Placeholder 3"/>
          <p:cNvSpPr>
            <a:spLocks noGrp="1"/>
          </p:cNvSpPr>
          <p:nvPr>
            <p:ph type="body" sz="half" idx="2"/>
          </p:nvPr>
        </p:nvSpPr>
        <p:spPr>
          <a:xfrm>
            <a:off x="531639" y="5300150"/>
            <a:ext cx="6896534" cy="51195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840024B3-5281-4F6E-8A90-55B317D433FB}" type="datetime1">
              <a:rPr lang="de-DE" smtClean="0"/>
              <a:t>23.01.2014</a:t>
            </a:fld>
            <a:endParaRPr lang="de-DE"/>
          </a:p>
        </p:txBody>
      </p:sp>
      <p:sp>
        <p:nvSpPr>
          <p:cNvPr id="6" name="Footer Placeholder 5"/>
          <p:cNvSpPr>
            <a:spLocks noGrp="1"/>
          </p:cNvSpPr>
          <p:nvPr>
            <p:ph type="ftr" sz="quarter" idx="11"/>
          </p:nvPr>
        </p:nvSpPr>
        <p:spPr/>
        <p:txBody>
          <a:bodyPr/>
          <a:lstStyle/>
          <a:p>
            <a:r>
              <a:rPr lang="de-DE" smtClean="0"/>
              <a:t>Benjamin Ternes</a:t>
            </a:r>
            <a:endParaRPr lang="de-DE"/>
          </a:p>
        </p:txBody>
      </p:sp>
      <p:sp>
        <p:nvSpPr>
          <p:cNvPr id="7" name="Slide Number Placeholder 6"/>
          <p:cNvSpPr>
            <a:spLocks noGrp="1"/>
          </p:cNvSpPr>
          <p:nvPr>
            <p:ph type="sldNum" sz="quarter" idx="12"/>
          </p:nvPr>
        </p:nvSpPr>
        <p:spPr>
          <a:xfrm>
            <a:off x="7856438" y="4709926"/>
            <a:ext cx="1149836" cy="1090789"/>
          </a:xfrm>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502568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grpSp>
        <p:nvGrpSpPr>
          <p:cNvPr id="23" name="Group 22"/>
          <p:cNvGrpSpPr/>
          <p:nvPr/>
        </p:nvGrpSpPr>
        <p:grpSpPr>
          <a:xfrm>
            <a:off x="0" y="609600"/>
            <a:ext cx="9161969" cy="1677035"/>
            <a:chOff x="0" y="2895600"/>
            <a:chExt cx="9161969" cy="1677035"/>
          </a:xfrm>
        </p:grpSpPr>
        <p:pic>
          <p:nvPicPr>
            <p:cNvPr id="24" name="Picture 23"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5" name="Picture 24"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6" name="Rectangle 25"/>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5" name="Title 1"/>
          <p:cNvSpPr>
            <a:spLocks noGrp="1"/>
          </p:cNvSpPr>
          <p:nvPr>
            <p:ph type="title"/>
          </p:nvPr>
        </p:nvSpPr>
        <p:spPr>
          <a:xfrm>
            <a:off x="531639" y="753228"/>
            <a:ext cx="6896534" cy="1080938"/>
          </a:xfrm>
        </p:spPr>
        <p:txBody>
          <a:bodyPr/>
          <a:lstStyle/>
          <a:p>
            <a:r>
              <a:rPr lang="de-DE" smtClean="0"/>
              <a:t>Titelmasterformat durch Klicken bearbeiten</a:t>
            </a:r>
            <a:endParaRPr lang="en-US" dirty="0"/>
          </a:p>
        </p:txBody>
      </p:sp>
      <p:sp>
        <p:nvSpPr>
          <p:cNvPr id="7" name="Text Placeholder 2"/>
          <p:cNvSpPr>
            <a:spLocks noGrp="1"/>
          </p:cNvSpPr>
          <p:nvPr>
            <p:ph type="body" idx="1"/>
          </p:nvPr>
        </p:nvSpPr>
        <p:spPr>
          <a:xfrm>
            <a:off x="532629" y="2329489"/>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8" name="Text Placeholder 3"/>
          <p:cNvSpPr>
            <a:spLocks noGrp="1"/>
          </p:cNvSpPr>
          <p:nvPr>
            <p:ph type="body" sz="half" idx="15"/>
          </p:nvPr>
        </p:nvSpPr>
        <p:spPr>
          <a:xfrm>
            <a:off x="539777" y="3015290"/>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9" name="Text Placeholder 4"/>
          <p:cNvSpPr>
            <a:spLocks noGrp="1"/>
          </p:cNvSpPr>
          <p:nvPr>
            <p:ph type="body" sz="quarter" idx="3"/>
          </p:nvPr>
        </p:nvSpPr>
        <p:spPr>
          <a:xfrm>
            <a:off x="2878413"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0" name="Text Placeholder 3"/>
          <p:cNvSpPr>
            <a:spLocks noGrp="1"/>
          </p:cNvSpPr>
          <p:nvPr>
            <p:ph type="body" sz="half" idx="16"/>
          </p:nvPr>
        </p:nvSpPr>
        <p:spPr>
          <a:xfrm>
            <a:off x="2879710" y="3007906"/>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11" name="Text Placeholder 4"/>
          <p:cNvSpPr>
            <a:spLocks noGrp="1"/>
          </p:cNvSpPr>
          <p:nvPr>
            <p:ph type="body" sz="quarter" idx="13"/>
          </p:nvPr>
        </p:nvSpPr>
        <p:spPr>
          <a:xfrm>
            <a:off x="5226136" y="2336873"/>
            <a:ext cx="219456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12" name="Text Placeholder 3"/>
          <p:cNvSpPr>
            <a:spLocks noGrp="1"/>
          </p:cNvSpPr>
          <p:nvPr>
            <p:ph type="body" sz="half" idx="17"/>
          </p:nvPr>
        </p:nvSpPr>
        <p:spPr>
          <a:xfrm>
            <a:off x="5233520" y="3007905"/>
            <a:ext cx="219456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3" name="Date Placeholder 2"/>
          <p:cNvSpPr>
            <a:spLocks noGrp="1"/>
          </p:cNvSpPr>
          <p:nvPr>
            <p:ph type="dt" sz="half" idx="10"/>
          </p:nvPr>
        </p:nvSpPr>
        <p:spPr/>
        <p:txBody>
          <a:bodyPr/>
          <a:lstStyle/>
          <a:p>
            <a:fld id="{AB1090E0-5F07-48A6-9418-6C578C944CD4}" type="datetime1">
              <a:rPr lang="de-DE" smtClean="0"/>
              <a:t>23.01.2014</a:t>
            </a:fld>
            <a:endParaRPr lang="de-DE"/>
          </a:p>
        </p:txBody>
      </p:sp>
      <p:sp>
        <p:nvSpPr>
          <p:cNvPr id="4" name="Footer Placeholder 3"/>
          <p:cNvSpPr>
            <a:spLocks noGrp="1"/>
          </p:cNvSpPr>
          <p:nvPr>
            <p:ph type="ftr" sz="quarter" idx="11"/>
          </p:nvPr>
        </p:nvSpPr>
        <p:spPr/>
        <p:txBody>
          <a:bodyPr/>
          <a:lstStyle/>
          <a:p>
            <a:r>
              <a:rPr lang="de-DE" smtClean="0"/>
              <a:t>Benjamin Ternes</a:t>
            </a:r>
            <a:endParaRPr lang="de-DE"/>
          </a:p>
        </p:txBody>
      </p:sp>
      <p:sp>
        <p:nvSpPr>
          <p:cNvPr id="5" name="Slide Number Placeholder 4"/>
          <p:cNvSpPr>
            <a:spLocks noGrp="1"/>
          </p:cNvSpPr>
          <p:nvPr>
            <p:ph type="sldNum" sz="quarter" idx="12"/>
          </p:nvPr>
        </p:nvSpPr>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1205104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grpSp>
        <p:nvGrpSpPr>
          <p:cNvPr id="34" name="Group 33"/>
          <p:cNvGrpSpPr/>
          <p:nvPr/>
        </p:nvGrpSpPr>
        <p:grpSpPr>
          <a:xfrm>
            <a:off x="0" y="609600"/>
            <a:ext cx="9161969" cy="1677035"/>
            <a:chOff x="0" y="2895600"/>
            <a:chExt cx="9161969" cy="1677035"/>
          </a:xfrm>
        </p:grpSpPr>
        <p:pic>
          <p:nvPicPr>
            <p:cNvPr id="35" name="Picture 34"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6" name="Picture 35"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7" name="Rectangle 36"/>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0" name="Title 1"/>
          <p:cNvSpPr>
            <a:spLocks noGrp="1"/>
          </p:cNvSpPr>
          <p:nvPr>
            <p:ph type="title"/>
          </p:nvPr>
        </p:nvSpPr>
        <p:spPr>
          <a:xfrm>
            <a:off x="531639" y="753228"/>
            <a:ext cx="6896534" cy="1080938"/>
          </a:xfrm>
        </p:spPr>
        <p:txBody>
          <a:bodyPr/>
          <a:lstStyle/>
          <a:p>
            <a:r>
              <a:rPr lang="de-DE" smtClean="0"/>
              <a:t>Titelmasterformat durch Klicken bearbeiten</a:t>
            </a:r>
            <a:endParaRPr lang="en-US" dirty="0"/>
          </a:p>
        </p:txBody>
      </p:sp>
      <p:sp>
        <p:nvSpPr>
          <p:cNvPr id="19" name="Text Placeholder 2"/>
          <p:cNvSpPr>
            <a:spLocks noGrp="1"/>
          </p:cNvSpPr>
          <p:nvPr>
            <p:ph type="body" idx="1"/>
          </p:nvPr>
        </p:nvSpPr>
        <p:spPr>
          <a:xfrm>
            <a:off x="532391" y="4297503"/>
            <a:ext cx="2192257"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20" name="Picture Placeholder 2"/>
          <p:cNvSpPr>
            <a:spLocks noGrp="1" noChangeAspect="1"/>
          </p:cNvSpPr>
          <p:nvPr>
            <p:ph type="pic" idx="15"/>
          </p:nvPr>
        </p:nvSpPr>
        <p:spPr>
          <a:xfrm>
            <a:off x="532391" y="2336873"/>
            <a:ext cx="219225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21" name="Text Placeholder 3"/>
          <p:cNvSpPr>
            <a:spLocks noGrp="1"/>
          </p:cNvSpPr>
          <p:nvPr>
            <p:ph type="body" sz="half" idx="18"/>
          </p:nvPr>
        </p:nvSpPr>
        <p:spPr>
          <a:xfrm>
            <a:off x="532391" y="4873765"/>
            <a:ext cx="219225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22" name="Text Placeholder 4"/>
          <p:cNvSpPr>
            <a:spLocks noGrp="1"/>
          </p:cNvSpPr>
          <p:nvPr>
            <p:ph type="body" sz="quarter" idx="3"/>
          </p:nvPr>
        </p:nvSpPr>
        <p:spPr>
          <a:xfrm>
            <a:off x="2870497" y="4297503"/>
            <a:ext cx="221507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23" name="Picture Placeholder 2"/>
          <p:cNvSpPr>
            <a:spLocks noGrp="1" noChangeAspect="1"/>
          </p:cNvSpPr>
          <p:nvPr>
            <p:ph type="pic" idx="21"/>
          </p:nvPr>
        </p:nvSpPr>
        <p:spPr>
          <a:xfrm>
            <a:off x="2870497" y="2336873"/>
            <a:ext cx="221507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24" name="Text Placeholder 3"/>
          <p:cNvSpPr>
            <a:spLocks noGrp="1"/>
          </p:cNvSpPr>
          <p:nvPr>
            <p:ph type="body" sz="half" idx="19"/>
          </p:nvPr>
        </p:nvSpPr>
        <p:spPr>
          <a:xfrm>
            <a:off x="2869483" y="4873764"/>
            <a:ext cx="221800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25" name="Text Placeholder 4"/>
          <p:cNvSpPr>
            <a:spLocks noGrp="1"/>
          </p:cNvSpPr>
          <p:nvPr>
            <p:ph type="body" sz="quarter" idx="13"/>
          </p:nvPr>
        </p:nvSpPr>
        <p:spPr>
          <a:xfrm>
            <a:off x="5231028" y="4297503"/>
            <a:ext cx="2194333"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26" name="Picture Placeholder 2"/>
          <p:cNvSpPr>
            <a:spLocks noGrp="1" noChangeAspect="1"/>
          </p:cNvSpPr>
          <p:nvPr>
            <p:ph type="pic" idx="22"/>
          </p:nvPr>
        </p:nvSpPr>
        <p:spPr>
          <a:xfrm>
            <a:off x="5231027" y="2336873"/>
            <a:ext cx="2194333"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smtClean="0"/>
              <a:t>Bild durch Klicken auf Symbol hinzufügen</a:t>
            </a:r>
            <a:endParaRPr lang="en-US" dirty="0"/>
          </a:p>
        </p:txBody>
      </p:sp>
      <p:sp>
        <p:nvSpPr>
          <p:cNvPr id="27" name="Text Placeholder 3"/>
          <p:cNvSpPr>
            <a:spLocks noGrp="1"/>
          </p:cNvSpPr>
          <p:nvPr>
            <p:ph type="body" sz="half" idx="20"/>
          </p:nvPr>
        </p:nvSpPr>
        <p:spPr>
          <a:xfrm>
            <a:off x="5230934" y="4873762"/>
            <a:ext cx="219723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3" name="Date Placeholder 2"/>
          <p:cNvSpPr>
            <a:spLocks noGrp="1"/>
          </p:cNvSpPr>
          <p:nvPr>
            <p:ph type="dt" sz="half" idx="10"/>
          </p:nvPr>
        </p:nvSpPr>
        <p:spPr/>
        <p:txBody>
          <a:bodyPr/>
          <a:lstStyle/>
          <a:p>
            <a:fld id="{50A63151-53E1-40FB-B3C9-929ECFD49CB1}" type="datetime1">
              <a:rPr lang="de-DE" smtClean="0"/>
              <a:t>23.01.2014</a:t>
            </a:fld>
            <a:endParaRPr lang="de-DE"/>
          </a:p>
        </p:txBody>
      </p:sp>
      <p:sp>
        <p:nvSpPr>
          <p:cNvPr id="4" name="Footer Placeholder 3"/>
          <p:cNvSpPr>
            <a:spLocks noGrp="1"/>
          </p:cNvSpPr>
          <p:nvPr>
            <p:ph type="ftr" sz="quarter" idx="11"/>
          </p:nvPr>
        </p:nvSpPr>
        <p:spPr/>
        <p:txBody>
          <a:bodyPr/>
          <a:lstStyle/>
          <a:p>
            <a:r>
              <a:rPr lang="de-DE" smtClean="0"/>
              <a:t>Benjamin Ternes</a:t>
            </a:r>
            <a:endParaRPr lang="de-DE"/>
          </a:p>
        </p:txBody>
      </p:sp>
      <p:sp>
        <p:nvSpPr>
          <p:cNvPr id="5" name="Slide Number Placeholder 4"/>
          <p:cNvSpPr>
            <a:spLocks noGrp="1"/>
          </p:cNvSpPr>
          <p:nvPr>
            <p:ph type="sldNum" sz="quarter" idx="12"/>
          </p:nvPr>
        </p:nvSpPr>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1996303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grpSp>
        <p:nvGrpSpPr>
          <p:cNvPr id="16" name="Group 15"/>
          <p:cNvGrpSpPr/>
          <p:nvPr/>
        </p:nvGrpSpPr>
        <p:grpSpPr>
          <a:xfrm>
            <a:off x="0" y="609600"/>
            <a:ext cx="9161969" cy="1677035"/>
            <a:chOff x="0" y="2895600"/>
            <a:chExt cx="9161969" cy="1677035"/>
          </a:xfrm>
        </p:grpSpPr>
        <p:pic>
          <p:nvPicPr>
            <p:cNvPr id="17" name="Picture 16"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8" name="Picture 17"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9" name="Rectangle 18"/>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lstStyle>
            <a:lvl1pPr algn="r">
              <a:defRPr/>
            </a:lvl1p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8B99EEA7-F15F-44B6-93CA-41B009FDC40C}" type="datetime1">
              <a:rPr lang="de-DE" smtClean="0"/>
              <a:t>23.01.2014</a:t>
            </a:fld>
            <a:endParaRPr lang="de-DE"/>
          </a:p>
        </p:txBody>
      </p:sp>
      <p:sp>
        <p:nvSpPr>
          <p:cNvPr id="5" name="Footer Placeholder 4"/>
          <p:cNvSpPr>
            <a:spLocks noGrp="1"/>
          </p:cNvSpPr>
          <p:nvPr>
            <p:ph type="ftr" sz="quarter" idx="11"/>
          </p:nvPr>
        </p:nvSpPr>
        <p:spPr/>
        <p:txBody>
          <a:bodyPr/>
          <a:lstStyle/>
          <a:p>
            <a:r>
              <a:rPr lang="de-DE" smtClean="0"/>
              <a:t>Benjamin Ternes</a:t>
            </a:r>
            <a:endParaRPr lang="de-DE"/>
          </a:p>
        </p:txBody>
      </p:sp>
      <p:sp>
        <p:nvSpPr>
          <p:cNvPr id="6" name="Slide Number Placeholder 5"/>
          <p:cNvSpPr>
            <a:spLocks noGrp="1"/>
          </p:cNvSpPr>
          <p:nvPr>
            <p:ph type="sldNum" sz="quarter" idx="12"/>
          </p:nvPr>
        </p:nvSpPr>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1282120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grpSp>
        <p:nvGrpSpPr>
          <p:cNvPr id="14" name="Group 13"/>
          <p:cNvGrpSpPr/>
          <p:nvPr/>
        </p:nvGrpSpPr>
        <p:grpSpPr>
          <a:xfrm rot="5400000">
            <a:off x="4575305" y="2747178"/>
            <a:ext cx="6862555" cy="1368199"/>
            <a:chOff x="2281445" y="609600"/>
            <a:chExt cx="6862555" cy="1368199"/>
          </a:xfrm>
        </p:grpSpPr>
        <p:sp>
          <p:nvSpPr>
            <p:cNvPr id="12" name="Rectangle 11"/>
            <p:cNvSpPr/>
            <p:nvPr/>
          </p:nvSpPr>
          <p:spPr>
            <a:xfrm>
              <a:off x="2281445" y="609601"/>
              <a:ext cx="528569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710769" y="609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464798" y="609597"/>
            <a:ext cx="1069602" cy="4461936"/>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510241" y="609598"/>
            <a:ext cx="6576359" cy="5326589"/>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a:xfrm>
            <a:off x="5029144" y="5936188"/>
            <a:ext cx="2057400" cy="365125"/>
          </a:xfrm>
        </p:spPr>
        <p:txBody>
          <a:bodyPr/>
          <a:lstStyle/>
          <a:p>
            <a:fld id="{F46FA17B-9D35-4556-958F-E48DF7A211AE}" type="datetime1">
              <a:rPr lang="de-DE" smtClean="0"/>
              <a:t>23.01.2014</a:t>
            </a:fld>
            <a:endParaRPr lang="de-DE"/>
          </a:p>
        </p:txBody>
      </p:sp>
      <p:sp>
        <p:nvSpPr>
          <p:cNvPr id="5" name="Footer Placeholder 4"/>
          <p:cNvSpPr>
            <a:spLocks noGrp="1"/>
          </p:cNvSpPr>
          <p:nvPr>
            <p:ph type="ftr" sz="quarter" idx="11"/>
          </p:nvPr>
        </p:nvSpPr>
        <p:spPr>
          <a:xfrm>
            <a:off x="510241" y="5936189"/>
            <a:ext cx="4518959" cy="365125"/>
          </a:xfrm>
        </p:spPr>
        <p:txBody>
          <a:bodyPr/>
          <a:lstStyle/>
          <a:p>
            <a:r>
              <a:rPr lang="de-DE" smtClean="0"/>
              <a:t>Benjamin Ternes</a:t>
            </a:r>
            <a:endParaRPr lang="de-DE"/>
          </a:p>
        </p:txBody>
      </p:sp>
      <p:sp>
        <p:nvSpPr>
          <p:cNvPr id="6" name="Slide Number Placeholder 5"/>
          <p:cNvSpPr>
            <a:spLocks noGrp="1"/>
          </p:cNvSpPr>
          <p:nvPr>
            <p:ph type="sldNum" sz="quarter" idx="12"/>
          </p:nvPr>
        </p:nvSpPr>
        <p:spPr>
          <a:xfrm>
            <a:off x="7431152" y="5432500"/>
            <a:ext cx="1149636" cy="1273100"/>
          </a:xfrm>
        </p:spPr>
        <p:txBody>
          <a:bodyPr anchor="t"/>
          <a:lstStyle>
            <a:lvl1pPr algn="ctr">
              <a:defRPr/>
            </a:lvl1pPr>
          </a:lstStyle>
          <a:p>
            <a:fld id="{1E41773D-688E-40C3-8B5F-5A16BA667CCD}" type="slidenum">
              <a:rPr lang="de-DE" smtClean="0"/>
              <a:t>‹Nr.›</a:t>
            </a:fld>
            <a:endParaRPr lang="de-DE"/>
          </a:p>
        </p:txBody>
      </p:sp>
    </p:spTree>
    <p:extLst>
      <p:ext uri="{BB962C8B-B14F-4D97-AF65-F5344CB8AC3E}">
        <p14:creationId xmlns:p14="http://schemas.microsoft.com/office/powerpoint/2010/main" val="1024170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grpSp>
        <p:nvGrpSpPr>
          <p:cNvPr id="27" name="Group 26"/>
          <p:cNvGrpSpPr/>
          <p:nvPr/>
        </p:nvGrpSpPr>
        <p:grpSpPr>
          <a:xfrm>
            <a:off x="0" y="609600"/>
            <a:ext cx="9161969" cy="1677035"/>
            <a:chOff x="0" y="2895600"/>
            <a:chExt cx="9161969" cy="1677035"/>
          </a:xfrm>
        </p:grpSpPr>
        <p:pic>
          <p:nvPicPr>
            <p:cNvPr id="28" name="Picture 2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9" name="Picture 28"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0" name="Rectangle 2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a:xfrm>
            <a:off x="531639" y="2117532"/>
            <a:ext cx="8474635" cy="4307544"/>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Date Placeholder 3"/>
          <p:cNvSpPr>
            <a:spLocks noGrp="1"/>
          </p:cNvSpPr>
          <p:nvPr>
            <p:ph type="dt" sz="half" idx="10"/>
          </p:nvPr>
        </p:nvSpPr>
        <p:spPr/>
        <p:txBody>
          <a:bodyPr/>
          <a:lstStyle/>
          <a:p>
            <a:fld id="{6B3791A2-107B-41F0-9D6E-57F4BCFA6B30}" type="datetime1">
              <a:rPr lang="de-DE" smtClean="0"/>
              <a:t>23.01.2014</a:t>
            </a:fld>
            <a:endParaRPr lang="de-DE"/>
          </a:p>
        </p:txBody>
      </p:sp>
      <p:sp>
        <p:nvSpPr>
          <p:cNvPr id="5" name="Footer Placeholder 4"/>
          <p:cNvSpPr>
            <a:spLocks noGrp="1"/>
          </p:cNvSpPr>
          <p:nvPr>
            <p:ph type="ftr" sz="quarter" idx="11"/>
          </p:nvPr>
        </p:nvSpPr>
        <p:spPr/>
        <p:txBody>
          <a:bodyPr/>
          <a:lstStyle/>
          <a:p>
            <a:r>
              <a:rPr lang="de-DE" smtClean="0"/>
              <a:t>Benjamin Ternes</a:t>
            </a:r>
            <a:endParaRPr lang="de-DE"/>
          </a:p>
        </p:txBody>
      </p:sp>
      <p:sp>
        <p:nvSpPr>
          <p:cNvPr id="6" name="Slide Number Placeholder 5"/>
          <p:cNvSpPr>
            <a:spLocks noGrp="1"/>
          </p:cNvSpPr>
          <p:nvPr>
            <p:ph type="sldNum" sz="quarter" idx="12"/>
          </p:nvPr>
        </p:nvSpPr>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17246078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grpSp>
        <p:nvGrpSpPr>
          <p:cNvPr id="18" name="Group 17"/>
          <p:cNvGrpSpPr/>
          <p:nvPr/>
        </p:nvGrpSpPr>
        <p:grpSpPr>
          <a:xfrm>
            <a:off x="0" y="2728432"/>
            <a:ext cx="9161969" cy="1677035"/>
            <a:chOff x="0" y="2895600"/>
            <a:chExt cx="9161969" cy="1677035"/>
          </a:xfrm>
        </p:grpSpPr>
        <p:pic>
          <p:nvPicPr>
            <p:cNvPr id="19" name="Picture 1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20" name="Picture 19"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1" name="Rectangle 2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2869895"/>
            <a:ext cx="6889150" cy="1090788"/>
          </a:xfrm>
        </p:spPr>
        <p:txBody>
          <a:bodyPr anchor="ctr">
            <a:normAutofit/>
          </a:bodyPr>
          <a:lstStyle>
            <a:lvl1pPr algn="r">
              <a:defRPr sz="360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531639" y="4232172"/>
            <a:ext cx="688915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Textmasterformat bearbeiten</a:t>
            </a:r>
          </a:p>
        </p:txBody>
      </p:sp>
      <p:sp>
        <p:nvSpPr>
          <p:cNvPr id="4" name="Date Placeholder 3"/>
          <p:cNvSpPr>
            <a:spLocks noGrp="1"/>
          </p:cNvSpPr>
          <p:nvPr>
            <p:ph type="dt" sz="half" idx="10"/>
          </p:nvPr>
        </p:nvSpPr>
        <p:spPr>
          <a:xfrm>
            <a:off x="5365810" y="5936188"/>
            <a:ext cx="2057400" cy="365125"/>
          </a:xfrm>
        </p:spPr>
        <p:txBody>
          <a:bodyPr/>
          <a:lstStyle/>
          <a:p>
            <a:fld id="{3DDB8C7A-DBBF-46B1-8E88-5F719BE28A69}" type="datetime1">
              <a:rPr lang="de-DE" smtClean="0"/>
              <a:t>23.01.2014</a:t>
            </a:fld>
            <a:endParaRPr lang="de-DE"/>
          </a:p>
        </p:txBody>
      </p:sp>
      <p:sp>
        <p:nvSpPr>
          <p:cNvPr id="5" name="Footer Placeholder 4"/>
          <p:cNvSpPr>
            <a:spLocks noGrp="1"/>
          </p:cNvSpPr>
          <p:nvPr>
            <p:ph type="ftr" sz="quarter" idx="11"/>
          </p:nvPr>
        </p:nvSpPr>
        <p:spPr>
          <a:xfrm>
            <a:off x="533400" y="5936189"/>
            <a:ext cx="4834673" cy="365125"/>
          </a:xfrm>
        </p:spPr>
        <p:txBody>
          <a:bodyPr/>
          <a:lstStyle/>
          <a:p>
            <a:r>
              <a:rPr lang="de-DE" smtClean="0"/>
              <a:t>Benjamin Ternes</a:t>
            </a:r>
            <a:endParaRPr lang="de-DE"/>
          </a:p>
        </p:txBody>
      </p:sp>
      <p:sp>
        <p:nvSpPr>
          <p:cNvPr id="6" name="Slide Number Placeholder 5"/>
          <p:cNvSpPr>
            <a:spLocks noGrp="1"/>
          </p:cNvSpPr>
          <p:nvPr>
            <p:ph type="sldNum" sz="quarter" idx="12"/>
          </p:nvPr>
        </p:nvSpPr>
        <p:spPr>
          <a:xfrm>
            <a:off x="7856438" y="2869896"/>
            <a:ext cx="1149836" cy="1090789"/>
          </a:xfrm>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2740133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3400" y="753228"/>
            <a:ext cx="6887390" cy="1080938"/>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533400" y="2336873"/>
            <a:ext cx="3357899" cy="35993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4061128" y="2336873"/>
            <a:ext cx="3359661" cy="35993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A6A4E4F2-0132-4B9A-B937-498549D9930D}" type="datetime1">
              <a:rPr lang="de-DE" smtClean="0"/>
              <a:t>23.01.2014</a:t>
            </a:fld>
            <a:endParaRPr lang="de-DE"/>
          </a:p>
        </p:txBody>
      </p:sp>
      <p:sp>
        <p:nvSpPr>
          <p:cNvPr id="6" name="Footer Placeholder 5"/>
          <p:cNvSpPr>
            <a:spLocks noGrp="1"/>
          </p:cNvSpPr>
          <p:nvPr>
            <p:ph type="ftr" sz="quarter" idx="11"/>
          </p:nvPr>
        </p:nvSpPr>
        <p:spPr/>
        <p:txBody>
          <a:bodyPr/>
          <a:lstStyle/>
          <a:p>
            <a:r>
              <a:rPr lang="de-DE" smtClean="0"/>
              <a:t>Benjamin Ternes</a:t>
            </a:r>
            <a:endParaRPr lang="de-DE"/>
          </a:p>
        </p:txBody>
      </p:sp>
      <p:sp>
        <p:nvSpPr>
          <p:cNvPr id="7" name="Slide Number Placeholder 6"/>
          <p:cNvSpPr>
            <a:spLocks noGrp="1"/>
          </p:cNvSpPr>
          <p:nvPr>
            <p:ph type="sldNum" sz="quarter" idx="12"/>
          </p:nvPr>
        </p:nvSpPr>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35252412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grpSp>
        <p:nvGrpSpPr>
          <p:cNvPr id="28" name="Group 27"/>
          <p:cNvGrpSpPr/>
          <p:nvPr/>
        </p:nvGrpSpPr>
        <p:grpSpPr>
          <a:xfrm>
            <a:off x="0" y="609600"/>
            <a:ext cx="9161969" cy="1677035"/>
            <a:chOff x="0" y="2895600"/>
            <a:chExt cx="9161969" cy="1677035"/>
          </a:xfrm>
        </p:grpSpPr>
        <p:pic>
          <p:nvPicPr>
            <p:cNvPr id="29" name="Picture 28"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30" name="Picture 29"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31" name="Rectangle 30"/>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30"/>
            <a:ext cx="6896534" cy="1080937"/>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760988" y="2336874"/>
            <a:ext cx="3145080"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Content Placeholder 3"/>
          <p:cNvSpPr>
            <a:spLocks noGrp="1"/>
          </p:cNvSpPr>
          <p:nvPr>
            <p:ph sz="half" idx="2"/>
          </p:nvPr>
        </p:nvSpPr>
        <p:spPr>
          <a:xfrm>
            <a:off x="531638" y="3030009"/>
            <a:ext cx="3367045" cy="2906179"/>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4282646" y="2336873"/>
            <a:ext cx="3145527"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Content Placeholder 5"/>
          <p:cNvSpPr>
            <a:spLocks noGrp="1"/>
          </p:cNvSpPr>
          <p:nvPr>
            <p:ph sz="quarter" idx="4"/>
          </p:nvPr>
        </p:nvSpPr>
        <p:spPr>
          <a:xfrm>
            <a:off x="4061129" y="3030009"/>
            <a:ext cx="3367044" cy="2906179"/>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A00A7D0E-BB70-4B0C-8527-B706C24A81D0}" type="datetime1">
              <a:rPr lang="de-DE" smtClean="0"/>
              <a:t>23.01.2014</a:t>
            </a:fld>
            <a:endParaRPr lang="de-DE"/>
          </a:p>
        </p:txBody>
      </p:sp>
      <p:sp>
        <p:nvSpPr>
          <p:cNvPr id="8" name="Footer Placeholder 7"/>
          <p:cNvSpPr>
            <a:spLocks noGrp="1"/>
          </p:cNvSpPr>
          <p:nvPr>
            <p:ph type="ftr" sz="quarter" idx="11"/>
          </p:nvPr>
        </p:nvSpPr>
        <p:spPr/>
        <p:txBody>
          <a:bodyPr/>
          <a:lstStyle/>
          <a:p>
            <a:r>
              <a:rPr lang="de-DE" smtClean="0"/>
              <a:t>Benjamin Ternes</a:t>
            </a:r>
            <a:endParaRPr lang="de-DE"/>
          </a:p>
        </p:txBody>
      </p:sp>
      <p:sp>
        <p:nvSpPr>
          <p:cNvPr id="9" name="Slide Number Placeholder 8"/>
          <p:cNvSpPr>
            <a:spLocks noGrp="1"/>
          </p:cNvSpPr>
          <p:nvPr>
            <p:ph type="sldNum" sz="quarter" idx="12"/>
          </p:nvPr>
        </p:nvSpPr>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388295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grpSp>
        <p:nvGrpSpPr>
          <p:cNvPr id="15" name="Group 14"/>
          <p:cNvGrpSpPr/>
          <p:nvPr/>
        </p:nvGrpSpPr>
        <p:grpSpPr>
          <a:xfrm>
            <a:off x="0" y="609600"/>
            <a:ext cx="9161969" cy="1677035"/>
            <a:chOff x="0" y="2895600"/>
            <a:chExt cx="9161969" cy="1677035"/>
          </a:xfrm>
        </p:grpSpPr>
        <p:pic>
          <p:nvPicPr>
            <p:cNvPr id="16" name="Picture 15"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7" name="Picture 16"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18" name="Rectangle 17"/>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9947923A-D1EF-4908-87A7-C903396E87A3}" type="datetime1">
              <a:rPr lang="de-DE" smtClean="0"/>
              <a:t>23.01.2014</a:t>
            </a:fld>
            <a:endParaRPr lang="de-DE"/>
          </a:p>
        </p:txBody>
      </p:sp>
      <p:sp>
        <p:nvSpPr>
          <p:cNvPr id="4" name="Footer Placeholder 3"/>
          <p:cNvSpPr>
            <a:spLocks noGrp="1"/>
          </p:cNvSpPr>
          <p:nvPr>
            <p:ph type="ftr" sz="quarter" idx="11"/>
          </p:nvPr>
        </p:nvSpPr>
        <p:spPr/>
        <p:txBody>
          <a:bodyPr/>
          <a:lstStyle/>
          <a:p>
            <a:r>
              <a:rPr lang="de-DE" smtClean="0"/>
              <a:t>Benjamin Ternes</a:t>
            </a:r>
            <a:endParaRPr lang="de-DE"/>
          </a:p>
        </p:txBody>
      </p:sp>
      <p:sp>
        <p:nvSpPr>
          <p:cNvPr id="5" name="Slide Number Placeholder 4"/>
          <p:cNvSpPr>
            <a:spLocks noGrp="1"/>
          </p:cNvSpPr>
          <p:nvPr>
            <p:ph type="sldNum" sz="quarter" idx="12"/>
          </p:nvPr>
        </p:nvSpPr>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17413080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5846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7"/>
            <a:ext cx="6896534" cy="1080940"/>
          </a:xfrm>
        </p:spPr>
        <p:txBody>
          <a:bodyPr anchor="ctr">
            <a:normAutofit/>
          </a:bodyPr>
          <a:lstStyle>
            <a:lvl1pPr>
              <a:defRPr sz="3600"/>
            </a:lvl1pPr>
          </a:lstStyle>
          <a:p>
            <a:r>
              <a:rPr lang="de-DE" smtClean="0"/>
              <a:t>Titelmasterformat durch Klicken bearbeiten</a:t>
            </a:r>
            <a:endParaRPr lang="en-US" dirty="0"/>
          </a:p>
        </p:txBody>
      </p:sp>
      <p:sp>
        <p:nvSpPr>
          <p:cNvPr id="3" name="Content Placeholder 2"/>
          <p:cNvSpPr>
            <a:spLocks noGrp="1"/>
          </p:cNvSpPr>
          <p:nvPr>
            <p:ph idx="1"/>
          </p:nvPr>
        </p:nvSpPr>
        <p:spPr>
          <a:xfrm>
            <a:off x="3514385" y="2336874"/>
            <a:ext cx="3913788" cy="3599313"/>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533401" y="2336873"/>
            <a:ext cx="2796240"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E497EE9C-C4CB-4CDC-9B41-09EED34ADF0E}" type="datetime1">
              <a:rPr lang="de-DE" smtClean="0"/>
              <a:t>23.01.2014</a:t>
            </a:fld>
            <a:endParaRPr lang="de-DE"/>
          </a:p>
        </p:txBody>
      </p:sp>
      <p:sp>
        <p:nvSpPr>
          <p:cNvPr id="6" name="Footer Placeholder 5"/>
          <p:cNvSpPr>
            <a:spLocks noGrp="1"/>
          </p:cNvSpPr>
          <p:nvPr>
            <p:ph type="ftr" sz="quarter" idx="11"/>
          </p:nvPr>
        </p:nvSpPr>
        <p:spPr/>
        <p:txBody>
          <a:bodyPr/>
          <a:lstStyle/>
          <a:p>
            <a:r>
              <a:rPr lang="de-DE" smtClean="0"/>
              <a:t>Benjamin Ternes</a:t>
            </a:r>
            <a:endParaRPr lang="de-DE"/>
          </a:p>
        </p:txBody>
      </p:sp>
      <p:sp>
        <p:nvSpPr>
          <p:cNvPr id="7" name="Slide Number Placeholder 6"/>
          <p:cNvSpPr>
            <a:spLocks noGrp="1"/>
          </p:cNvSpPr>
          <p:nvPr>
            <p:ph type="sldNum" sz="quarter" idx="12"/>
          </p:nvPr>
        </p:nvSpPr>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247395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grpSp>
        <p:nvGrpSpPr>
          <p:cNvPr id="17" name="Group 16"/>
          <p:cNvGrpSpPr/>
          <p:nvPr/>
        </p:nvGrpSpPr>
        <p:grpSpPr>
          <a:xfrm>
            <a:off x="0" y="609600"/>
            <a:ext cx="9161969" cy="1677035"/>
            <a:chOff x="0" y="2895600"/>
            <a:chExt cx="9161969" cy="1677035"/>
          </a:xfrm>
        </p:grpSpPr>
        <p:pic>
          <p:nvPicPr>
            <p:cNvPr id="18" name="Picture 17" descr="HD-ShadowLong.png"/>
            <p:cNvPicPr>
              <a:picLocks noChangeAspect="1"/>
            </p:cNvPicPr>
            <p:nvPr/>
          </p:nvPicPr>
          <p:blipFill rotWithShape="1">
            <a:blip r:embed="rId2">
              <a:extLst>
                <a:ext uri="{28A0092B-C50C-407E-A947-70E740481C1C}">
                  <a14:useLocalDpi xmlns:a14="http://schemas.microsoft.com/office/drawing/2010/main" val="0"/>
                </a:ext>
              </a:extLst>
            </a:blip>
            <a:srcRect l="26982" r="-217"/>
            <a:stretch/>
          </p:blipFill>
          <p:spPr>
            <a:xfrm>
              <a:off x="0" y="4251471"/>
              <a:ext cx="7644384" cy="321164"/>
            </a:xfrm>
            <a:prstGeom prst="rect">
              <a:avLst/>
            </a:prstGeom>
          </p:spPr>
        </p:pic>
        <p:pic>
          <p:nvPicPr>
            <p:cNvPr id="19" name="Picture 18" descr="HD-ShadowShort.png"/>
            <p:cNvPicPr>
              <a:picLocks noChangeAspect="1"/>
            </p:cNvPicPr>
            <p:nvPr/>
          </p:nvPicPr>
          <p:blipFill rotWithShape="1">
            <a:blip r:embed="rId3" cstate="print">
              <a:extLst>
                <a:ext uri="{28A0092B-C50C-407E-A947-70E740481C1C}">
                  <a14:useLocalDpi xmlns:a14="http://schemas.microsoft.com/office/drawing/2010/main" val="0"/>
                </a:ext>
              </a:extLst>
            </a:blip>
            <a:srcRect r="9871"/>
            <a:stretch/>
          </p:blipFill>
          <p:spPr>
            <a:xfrm>
              <a:off x="7717217" y="4259262"/>
              <a:ext cx="1444752" cy="144270"/>
            </a:xfrm>
            <a:prstGeom prst="rect">
              <a:avLst/>
            </a:prstGeom>
          </p:spPr>
        </p:pic>
        <p:sp>
          <p:nvSpPr>
            <p:cNvPr id="20" name="Rectangle 19"/>
            <p:cNvSpPr/>
            <p:nvPr/>
          </p:nvSpPr>
          <p:spPr>
            <a:xfrm>
              <a:off x="0" y="2895600"/>
              <a:ext cx="756714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7710769" y="2895600"/>
              <a:ext cx="1433231"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531639" y="753228"/>
            <a:ext cx="6896534" cy="1080938"/>
          </a:xfrm>
        </p:spPr>
        <p:txBody>
          <a:bodyPr anchor="ctr">
            <a:normAutofit/>
          </a:bodyPr>
          <a:lstStyle>
            <a:lvl1pPr>
              <a:defRPr sz="360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3510956" y="2336874"/>
            <a:ext cx="391721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531638" y="2336874"/>
            <a:ext cx="2798487"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e Placeholder 4"/>
          <p:cNvSpPr>
            <a:spLocks noGrp="1"/>
          </p:cNvSpPr>
          <p:nvPr>
            <p:ph type="dt" sz="half" idx="10"/>
          </p:nvPr>
        </p:nvSpPr>
        <p:spPr/>
        <p:txBody>
          <a:bodyPr/>
          <a:lstStyle/>
          <a:p>
            <a:fld id="{972C5A8A-E06A-4B05-9B6D-443AD2221D60}" type="datetime1">
              <a:rPr lang="de-DE" smtClean="0"/>
              <a:t>23.01.2014</a:t>
            </a:fld>
            <a:endParaRPr lang="de-DE"/>
          </a:p>
        </p:txBody>
      </p:sp>
      <p:sp>
        <p:nvSpPr>
          <p:cNvPr id="6" name="Footer Placeholder 5"/>
          <p:cNvSpPr>
            <a:spLocks noGrp="1"/>
          </p:cNvSpPr>
          <p:nvPr>
            <p:ph type="ftr" sz="quarter" idx="11"/>
          </p:nvPr>
        </p:nvSpPr>
        <p:spPr/>
        <p:txBody>
          <a:bodyPr/>
          <a:lstStyle/>
          <a:p>
            <a:r>
              <a:rPr lang="de-DE" smtClean="0"/>
              <a:t>Benjamin Ternes</a:t>
            </a:r>
            <a:endParaRPr lang="de-DE"/>
          </a:p>
        </p:txBody>
      </p:sp>
      <p:sp>
        <p:nvSpPr>
          <p:cNvPr id="7" name="Slide Number Placeholder 6"/>
          <p:cNvSpPr>
            <a:spLocks noGrp="1"/>
          </p:cNvSpPr>
          <p:nvPr>
            <p:ph type="sldNum" sz="quarter" idx="12"/>
          </p:nvPr>
        </p:nvSpPr>
        <p:spPr/>
        <p:txBody>
          <a:bodyPr/>
          <a:lstStyle/>
          <a:p>
            <a:fld id="{1E41773D-688E-40C3-8B5F-5A16BA667CCD}" type="slidenum">
              <a:rPr lang="de-DE" smtClean="0"/>
              <a:t>‹Nr.›</a:t>
            </a:fld>
            <a:endParaRPr lang="de-DE"/>
          </a:p>
        </p:txBody>
      </p:sp>
    </p:spTree>
    <p:extLst>
      <p:ext uri="{BB962C8B-B14F-4D97-AF65-F5344CB8AC3E}">
        <p14:creationId xmlns:p14="http://schemas.microsoft.com/office/powerpoint/2010/main" val="1818651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027" name="Picture 3" descr="C:\Users\James\Desktop\msft\Berlin\build Assets\hashOverlaySD-FullResolve.png"/>
          <p:cNvPicPr>
            <a:picLocks noChangeAspect="1" noChangeArrowheads="1"/>
          </p:cNvPicPr>
          <p:nvPr/>
        </p:nvPicPr>
        <p:blipFill>
          <a:blip r:embed="rId19">
            <a:alphaModFix amt="1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531639" y="753228"/>
            <a:ext cx="6896534" cy="1080938"/>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531639" y="2053652"/>
            <a:ext cx="8474635" cy="4371424"/>
          </a:xfrm>
          <a:prstGeom prst="rect">
            <a:avLst/>
          </a:prstGeom>
        </p:spPr>
        <p:txBody>
          <a:bodyPr vert="horz" lIns="91440" tIns="45720" rIns="91440" bIns="45720" rtlCol="0" anchor="ctr">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4" name="Date Placeholder 3"/>
          <p:cNvSpPr>
            <a:spLocks noGrp="1"/>
          </p:cNvSpPr>
          <p:nvPr>
            <p:ph type="dt" sz="half" idx="2"/>
          </p:nvPr>
        </p:nvSpPr>
        <p:spPr>
          <a:xfrm>
            <a:off x="5370773" y="6492874"/>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E5868B9-4E22-4E1E-B0D9-F919A9895C7D}" type="datetime1">
              <a:rPr lang="de-DE" smtClean="0"/>
              <a:t>23.01.2014</a:t>
            </a:fld>
            <a:endParaRPr lang="de-DE"/>
          </a:p>
        </p:txBody>
      </p:sp>
      <p:sp>
        <p:nvSpPr>
          <p:cNvPr id="5" name="Footer Placeholder 4"/>
          <p:cNvSpPr>
            <a:spLocks noGrp="1"/>
          </p:cNvSpPr>
          <p:nvPr>
            <p:ph type="ftr" sz="quarter" idx="3"/>
          </p:nvPr>
        </p:nvSpPr>
        <p:spPr>
          <a:xfrm>
            <a:off x="531639" y="6492875"/>
            <a:ext cx="4834673"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de-DE" smtClean="0"/>
              <a:t>Benjamin Ternes</a:t>
            </a:r>
            <a:endParaRPr lang="de-DE"/>
          </a:p>
        </p:txBody>
      </p:sp>
      <p:sp>
        <p:nvSpPr>
          <p:cNvPr id="6" name="Slide Number Placeholder 5"/>
          <p:cNvSpPr>
            <a:spLocks noGrp="1"/>
          </p:cNvSpPr>
          <p:nvPr>
            <p:ph type="sldNum" sz="quarter" idx="4"/>
          </p:nvPr>
        </p:nvSpPr>
        <p:spPr>
          <a:xfrm>
            <a:off x="7848600" y="753228"/>
            <a:ext cx="1157674" cy="1090789"/>
          </a:xfrm>
          <a:prstGeom prst="rect">
            <a:avLst/>
          </a:prstGeom>
        </p:spPr>
        <p:txBody>
          <a:bodyPr vert="horz" lIns="91440" tIns="45720" rIns="91440" bIns="45720" rtlCol="0" anchor="ctr"/>
          <a:lstStyle>
            <a:lvl1pPr algn="l">
              <a:defRPr sz="3600">
                <a:solidFill>
                  <a:schemeClr val="tx1"/>
                </a:solidFill>
              </a:defRPr>
            </a:lvl1pPr>
          </a:lstStyle>
          <a:p>
            <a:fld id="{1E41773D-688E-40C3-8B5F-5A16BA667CCD}" type="slidenum">
              <a:rPr lang="de-DE" smtClean="0"/>
              <a:pPr/>
              <a:t>‹Nr.›</a:t>
            </a:fld>
            <a:endParaRPr lang="de-DE" dirty="0"/>
          </a:p>
        </p:txBody>
      </p:sp>
    </p:spTree>
    <p:extLst>
      <p:ext uri="{BB962C8B-B14F-4D97-AF65-F5344CB8AC3E}">
        <p14:creationId xmlns:p14="http://schemas.microsoft.com/office/powerpoint/2010/main" val="177020326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0" y="3113902"/>
            <a:ext cx="6705600" cy="675501"/>
          </a:xfrm>
        </p:spPr>
        <p:txBody>
          <a:bodyPr/>
          <a:lstStyle/>
          <a:p>
            <a:pPr algn="ctr"/>
            <a:r>
              <a:rPr lang="de-DE" sz="4000" dirty="0" smtClean="0"/>
              <a:t>Beschichtungsverfahren</a:t>
            </a:r>
            <a:endParaRPr lang="de-DE" sz="4000" dirty="0"/>
          </a:p>
        </p:txBody>
      </p:sp>
      <p:sp>
        <p:nvSpPr>
          <p:cNvPr id="3" name="Untertitel 2"/>
          <p:cNvSpPr>
            <a:spLocks noGrp="1"/>
          </p:cNvSpPr>
          <p:nvPr>
            <p:ph type="subTitle" idx="1"/>
          </p:nvPr>
        </p:nvSpPr>
        <p:spPr>
          <a:xfrm>
            <a:off x="298749" y="5160159"/>
            <a:ext cx="6108101" cy="1117687"/>
          </a:xfrm>
        </p:spPr>
        <p:txBody>
          <a:bodyPr>
            <a:normAutofit lnSpcReduction="10000"/>
          </a:bodyPr>
          <a:lstStyle/>
          <a:p>
            <a:pPr algn="l"/>
            <a:endParaRPr lang="de-DE" dirty="0"/>
          </a:p>
          <a:p>
            <a:pPr algn="l"/>
            <a:r>
              <a:rPr lang="de-DE" dirty="0" smtClean="0"/>
              <a:t>Referent:	Benjamin Ternes</a:t>
            </a:r>
          </a:p>
          <a:p>
            <a:pPr algn="l"/>
            <a:r>
              <a:rPr lang="de-DE" dirty="0" smtClean="0"/>
              <a:t>Datum:		22. Januar 2014</a:t>
            </a:r>
          </a:p>
        </p:txBody>
      </p:sp>
      <p:grpSp>
        <p:nvGrpSpPr>
          <p:cNvPr id="5" name="Gruppieren 4"/>
          <p:cNvGrpSpPr/>
          <p:nvPr/>
        </p:nvGrpSpPr>
        <p:grpSpPr>
          <a:xfrm>
            <a:off x="-91561" y="-92546"/>
            <a:ext cx="9413245" cy="2794558"/>
            <a:chOff x="-99798" y="-117260"/>
            <a:chExt cx="9413245" cy="2794558"/>
          </a:xfrm>
        </p:grpSpPr>
        <p:pic>
          <p:nvPicPr>
            <p:cNvPr id="1030" name="Picture 6" descr="http://www.abler.de/media/header/header-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98" y="-117260"/>
              <a:ext cx="9413245" cy="2794558"/>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0" y="-35431"/>
              <a:ext cx="1655805" cy="2265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6415687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Verschleißmechanismen</a:t>
            </a:r>
            <a:endParaRPr lang="de-DE" dirty="0"/>
          </a:p>
        </p:txBody>
      </p:sp>
      <p:sp>
        <p:nvSpPr>
          <p:cNvPr id="3" name="Inhaltsplatzhalter 2"/>
          <p:cNvSpPr>
            <a:spLocks noGrp="1"/>
          </p:cNvSpPr>
          <p:nvPr>
            <p:ph sz="half" idx="1"/>
          </p:nvPr>
        </p:nvSpPr>
        <p:spPr>
          <a:xfrm>
            <a:off x="121382" y="2071562"/>
            <a:ext cx="5081798" cy="4421312"/>
          </a:xfrm>
        </p:spPr>
        <p:txBody>
          <a:bodyPr>
            <a:normAutofit/>
          </a:bodyPr>
          <a:lstStyle/>
          <a:p>
            <a:pPr marL="0" indent="0">
              <a:buNone/>
            </a:pPr>
            <a:r>
              <a:rPr lang="de-DE" b="1" dirty="0" err="1" smtClean="0"/>
              <a:t>Abrasion</a:t>
            </a:r>
            <a:r>
              <a:rPr lang="de-DE" b="1" dirty="0" smtClean="0"/>
              <a:t>:</a:t>
            </a:r>
          </a:p>
          <a:p>
            <a:pPr lvl="1"/>
            <a:r>
              <a:rPr lang="de-DE" dirty="0" smtClean="0"/>
              <a:t>Unterschiedliche Härtewerte</a:t>
            </a:r>
          </a:p>
          <a:p>
            <a:pPr lvl="1"/>
            <a:r>
              <a:rPr lang="de-DE" dirty="0" smtClean="0"/>
              <a:t>Durch Relativbewegung entstehen Riefen und Kratzer</a:t>
            </a:r>
          </a:p>
          <a:p>
            <a:pPr lvl="1"/>
            <a:r>
              <a:rPr lang="de-DE" dirty="0" smtClean="0"/>
              <a:t>Hohe Verschleißbeträge</a:t>
            </a:r>
          </a:p>
          <a:p>
            <a:pPr lvl="1"/>
            <a:r>
              <a:rPr lang="de-DE" dirty="0" smtClean="0"/>
              <a:t>Überlagerung von Mikropflügen, Mikrospannen, Mikrobrechen, Mikroermüdung</a:t>
            </a:r>
          </a:p>
          <a:p>
            <a:pPr marL="457200" lvl="1" indent="0">
              <a:buNone/>
            </a:pPr>
            <a:endParaRPr lang="de-DE" dirty="0"/>
          </a:p>
        </p:txBody>
      </p:sp>
      <p:pic>
        <p:nvPicPr>
          <p:cNvPr id="8" name="Inhaltsplatzhalter 7"/>
          <p:cNvPicPr>
            <a:picLocks noGrp="1" noChangeAspect="1"/>
          </p:cNvPicPr>
          <p:nvPr>
            <p:ph sz="half" idx="2"/>
          </p:nvPr>
        </p:nvPicPr>
        <p:blipFill>
          <a:blip r:embed="rId2"/>
          <a:stretch>
            <a:fillRect/>
          </a:stretch>
        </p:blipFill>
        <p:spPr>
          <a:xfrm>
            <a:off x="5366312" y="2709370"/>
            <a:ext cx="3300376" cy="2908300"/>
          </a:xfrm>
          <a:prstGeom prst="rect">
            <a:avLst/>
          </a:prstGeom>
        </p:spPr>
      </p:pic>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10</a:t>
            </a:fld>
            <a:endParaRPr lang="de-DE"/>
          </a:p>
        </p:txBody>
      </p:sp>
    </p:spTree>
    <p:extLst>
      <p:ext uri="{BB962C8B-B14F-4D97-AF65-F5344CB8AC3E}">
        <p14:creationId xmlns:p14="http://schemas.microsoft.com/office/powerpoint/2010/main" val="35443554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Verschleißmechanismen</a:t>
            </a:r>
          </a:p>
        </p:txBody>
      </p:sp>
      <p:sp>
        <p:nvSpPr>
          <p:cNvPr id="8" name="Inhaltsplatzhalter 7"/>
          <p:cNvSpPr>
            <a:spLocks noGrp="1"/>
          </p:cNvSpPr>
          <p:nvPr>
            <p:ph idx="1"/>
          </p:nvPr>
        </p:nvSpPr>
        <p:spPr/>
        <p:txBody>
          <a:bodyPr/>
          <a:lstStyle/>
          <a:p>
            <a:pPr marL="0" indent="0">
              <a:buNone/>
            </a:pPr>
            <a:r>
              <a:rPr lang="de-DE" b="1" dirty="0" smtClean="0"/>
              <a:t>Adhäsion</a:t>
            </a:r>
          </a:p>
          <a:p>
            <a:pPr lvl="1"/>
            <a:r>
              <a:rPr lang="de-DE" dirty="0" smtClean="0"/>
              <a:t>stoffliche Wechselwirkung von </a:t>
            </a:r>
            <a:r>
              <a:rPr lang="de-DE" dirty="0" err="1" smtClean="0"/>
              <a:t>Tribopaarungen</a:t>
            </a:r>
            <a:endParaRPr lang="de-DE" dirty="0" smtClean="0"/>
          </a:p>
          <a:p>
            <a:pPr lvl="1"/>
            <a:r>
              <a:rPr lang="de-DE" dirty="0" smtClean="0"/>
              <a:t>Kontakt zweier Festkörperoberflächen</a:t>
            </a:r>
          </a:p>
          <a:p>
            <a:pPr lvl="1"/>
            <a:r>
              <a:rPr lang="de-DE" dirty="0" smtClean="0"/>
              <a:t>Bei Trennung der </a:t>
            </a:r>
            <a:r>
              <a:rPr lang="de-DE" dirty="0" err="1" smtClean="0"/>
              <a:t>Triboelemente</a:t>
            </a:r>
            <a:r>
              <a:rPr lang="de-DE" dirty="0" smtClean="0"/>
              <a:t> durch Relativbewegung kommt es zum Ablösen von Material</a:t>
            </a:r>
          </a:p>
          <a:p>
            <a:pPr lvl="1"/>
            <a:r>
              <a:rPr lang="de-DE" dirty="0" smtClean="0"/>
              <a:t>Kaltverschweißung</a:t>
            </a:r>
          </a:p>
          <a:p>
            <a:pPr lvl="1"/>
            <a:r>
              <a:rPr lang="de-DE" dirty="0" smtClean="0"/>
              <a:t>Energie für die Reaktion wird durch hohe Pressungen und Reibwärme zur Verfügung gestellt</a:t>
            </a:r>
          </a:p>
          <a:p>
            <a:pPr lvl="1"/>
            <a:r>
              <a:rPr lang="de-DE" dirty="0" smtClean="0"/>
              <a:t>reale Kontaktfläche kleiner als die geometrische</a:t>
            </a:r>
          </a:p>
          <a:p>
            <a:pPr lvl="1"/>
            <a:endParaRPr lang="de-DE" dirty="0" smtClean="0"/>
          </a:p>
        </p:txBody>
      </p:sp>
      <p:sp>
        <p:nvSpPr>
          <p:cNvPr id="5" name="Datumsplatzhalter 4"/>
          <p:cNvSpPr>
            <a:spLocks noGrp="1"/>
          </p:cNvSpPr>
          <p:nvPr>
            <p:ph type="dt" sz="half" idx="10"/>
          </p:nvPr>
        </p:nvSpPr>
        <p:spPr/>
        <p:txBody>
          <a:bodyPr/>
          <a:lstStyle/>
          <a:p>
            <a:fld id="{A6A4E4F2-0132-4B9A-B937-498549D9930D}" type="datetime1">
              <a:rPr lang="de-DE" smtClean="0"/>
              <a:t>23.01.2014</a:t>
            </a:fld>
            <a:endParaRPr lang="de-DE"/>
          </a:p>
        </p:txBody>
      </p:sp>
      <p:sp>
        <p:nvSpPr>
          <p:cNvPr id="6" name="Fußzeilenplatzhalter 5"/>
          <p:cNvSpPr>
            <a:spLocks noGrp="1"/>
          </p:cNvSpPr>
          <p:nvPr>
            <p:ph type="ftr" sz="quarter" idx="11"/>
          </p:nvPr>
        </p:nvSpPr>
        <p:spPr/>
        <p:txBody>
          <a:bodyPr/>
          <a:lstStyle/>
          <a:p>
            <a:r>
              <a:rPr lang="de-DE" smtClean="0"/>
              <a:t>Benjamin Ternes</a:t>
            </a:r>
            <a:endParaRPr lang="de-DE"/>
          </a:p>
        </p:txBody>
      </p:sp>
      <p:sp>
        <p:nvSpPr>
          <p:cNvPr id="7" name="Foliennummernplatzhalter 6"/>
          <p:cNvSpPr>
            <a:spLocks noGrp="1"/>
          </p:cNvSpPr>
          <p:nvPr>
            <p:ph type="sldNum" sz="quarter" idx="12"/>
          </p:nvPr>
        </p:nvSpPr>
        <p:spPr/>
        <p:txBody>
          <a:bodyPr/>
          <a:lstStyle/>
          <a:p>
            <a:fld id="{1E41773D-688E-40C3-8B5F-5A16BA667CCD}" type="slidenum">
              <a:rPr lang="de-DE" smtClean="0"/>
              <a:t>11</a:t>
            </a:fld>
            <a:endParaRPr lang="de-DE"/>
          </a:p>
        </p:txBody>
      </p:sp>
    </p:spTree>
    <p:extLst>
      <p:ext uri="{BB962C8B-B14F-4D97-AF65-F5344CB8AC3E}">
        <p14:creationId xmlns:p14="http://schemas.microsoft.com/office/powerpoint/2010/main" val="1398551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Verschleißmechanismen</a:t>
            </a:r>
          </a:p>
        </p:txBody>
      </p:sp>
      <p:sp>
        <p:nvSpPr>
          <p:cNvPr id="3" name="Inhaltsplatzhalter 2"/>
          <p:cNvSpPr>
            <a:spLocks noGrp="1"/>
          </p:cNvSpPr>
          <p:nvPr>
            <p:ph idx="1"/>
          </p:nvPr>
        </p:nvSpPr>
        <p:spPr/>
        <p:txBody>
          <a:bodyPr/>
          <a:lstStyle/>
          <a:p>
            <a:pPr marL="0" indent="0">
              <a:buNone/>
            </a:pPr>
            <a:r>
              <a:rPr lang="de-DE" b="1" dirty="0" err="1" smtClean="0"/>
              <a:t>Tribochemische</a:t>
            </a:r>
            <a:r>
              <a:rPr lang="de-DE" b="1" dirty="0" smtClean="0"/>
              <a:t> Reaktionen:</a:t>
            </a:r>
          </a:p>
          <a:p>
            <a:pPr lvl="1"/>
            <a:r>
              <a:rPr lang="de-DE" dirty="0" smtClean="0"/>
              <a:t>stoffliche Veränderung der Oberfläche</a:t>
            </a:r>
          </a:p>
          <a:p>
            <a:pPr lvl="1"/>
            <a:r>
              <a:rPr lang="de-DE" dirty="0" smtClean="0"/>
              <a:t>Chemische Reaktion an der Oberfläche mit Umgebungsmedium</a:t>
            </a:r>
          </a:p>
          <a:p>
            <a:pPr lvl="1"/>
            <a:r>
              <a:rPr lang="de-DE" dirty="0" smtClean="0"/>
              <a:t>Zwischenstoff</a:t>
            </a:r>
          </a:p>
          <a:p>
            <a:pPr lvl="1"/>
            <a:r>
              <a:rPr lang="de-DE" dirty="0" smtClean="0"/>
              <a:t>Unterschied zur Korrosion: nur in der Kontaktfläche bei gleichzeitiger Relativbewegung</a:t>
            </a:r>
          </a:p>
          <a:p>
            <a:pPr lvl="1"/>
            <a:r>
              <a:rPr lang="de-DE" dirty="0" smtClean="0"/>
              <a:t>Reaktionsprodukte: beeinflussen aktiv den Verschleißverlauf</a:t>
            </a:r>
          </a:p>
          <a:p>
            <a:pPr lvl="1"/>
            <a:r>
              <a:rPr lang="de-DE" dirty="0" smtClean="0"/>
              <a:t>Reibungswärme</a:t>
            </a:r>
          </a:p>
          <a:p>
            <a:pPr lvl="1"/>
            <a:r>
              <a:rPr lang="de-DE" dirty="0" err="1" smtClean="0"/>
              <a:t>Tribooxidation</a:t>
            </a:r>
            <a:endParaRPr lang="de-DE" dirty="0" smtClean="0"/>
          </a:p>
          <a:p>
            <a:pPr lvl="1"/>
            <a:r>
              <a:rPr lang="de-DE" dirty="0" smtClean="0"/>
              <a:t>Metalloxide brechen raus</a:t>
            </a:r>
          </a:p>
          <a:p>
            <a:pPr marL="0" indent="0">
              <a:buNone/>
            </a:pPr>
            <a:endParaRPr lang="de-DE" b="1"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12</a:t>
            </a:fld>
            <a:endParaRPr lang="de-DE"/>
          </a:p>
        </p:txBody>
      </p:sp>
    </p:spTree>
    <p:extLst>
      <p:ext uri="{BB962C8B-B14F-4D97-AF65-F5344CB8AC3E}">
        <p14:creationId xmlns:p14="http://schemas.microsoft.com/office/powerpoint/2010/main" val="3364451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Verschleißmechanismen</a:t>
            </a:r>
          </a:p>
        </p:txBody>
      </p:sp>
      <p:sp>
        <p:nvSpPr>
          <p:cNvPr id="3" name="Inhaltsplatzhalter 2"/>
          <p:cNvSpPr>
            <a:spLocks noGrp="1"/>
          </p:cNvSpPr>
          <p:nvPr>
            <p:ph sz="half" idx="1"/>
          </p:nvPr>
        </p:nvSpPr>
        <p:spPr>
          <a:xfrm>
            <a:off x="431948" y="2118388"/>
            <a:ext cx="8574326" cy="2574993"/>
          </a:xfrm>
        </p:spPr>
        <p:txBody>
          <a:bodyPr>
            <a:normAutofit/>
          </a:bodyPr>
          <a:lstStyle/>
          <a:p>
            <a:pPr marL="0" indent="0">
              <a:buNone/>
            </a:pPr>
            <a:r>
              <a:rPr lang="de-DE" b="1" dirty="0" smtClean="0"/>
              <a:t>Oberflächenzerrüttung</a:t>
            </a:r>
          </a:p>
          <a:p>
            <a:pPr lvl="1"/>
            <a:r>
              <a:rPr lang="de-DE" dirty="0" smtClean="0"/>
              <a:t>mechanische Wechselbelastungen</a:t>
            </a:r>
          </a:p>
          <a:p>
            <a:pPr lvl="1"/>
            <a:r>
              <a:rPr lang="de-DE" dirty="0" smtClean="0"/>
              <a:t>periodische Schwingung</a:t>
            </a:r>
          </a:p>
          <a:p>
            <a:pPr lvl="1"/>
            <a:r>
              <a:rPr lang="de-DE" dirty="0" smtClean="0"/>
              <a:t>Dynamische Belastungen im Oberflächenbereich</a:t>
            </a:r>
          </a:p>
          <a:p>
            <a:pPr lvl="1"/>
            <a:r>
              <a:rPr lang="de-DE" dirty="0" smtClean="0"/>
              <a:t>Rissbildung mit anschließenden Risswachstum</a:t>
            </a:r>
          </a:p>
          <a:p>
            <a:pPr lvl="1"/>
            <a:r>
              <a:rPr lang="de-DE" dirty="0" smtClean="0"/>
              <a:t>geringe Eindringtiefe nur in der Randzone</a:t>
            </a:r>
          </a:p>
          <a:p>
            <a:pPr lvl="1"/>
            <a:endParaRPr lang="de-DE" dirty="0"/>
          </a:p>
        </p:txBody>
      </p:sp>
      <p:pic>
        <p:nvPicPr>
          <p:cNvPr id="8" name="Inhaltsplatzhalter 7"/>
          <p:cNvPicPr>
            <a:picLocks noGrp="1" noChangeAspect="1"/>
          </p:cNvPicPr>
          <p:nvPr>
            <p:ph sz="half" idx="2"/>
          </p:nvPr>
        </p:nvPicPr>
        <p:blipFill>
          <a:blip r:embed="rId2"/>
          <a:stretch>
            <a:fillRect/>
          </a:stretch>
        </p:blipFill>
        <p:spPr>
          <a:xfrm>
            <a:off x="613887" y="4375240"/>
            <a:ext cx="4670176" cy="2020529"/>
          </a:xfrm>
          <a:prstGeom prst="rect">
            <a:avLst/>
          </a:prstGeom>
        </p:spPr>
      </p:pic>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13</a:t>
            </a:fld>
            <a:endParaRPr lang="de-DE"/>
          </a:p>
        </p:txBody>
      </p:sp>
    </p:spTree>
    <p:extLst>
      <p:ext uri="{BB962C8B-B14F-4D97-AF65-F5344CB8AC3E}">
        <p14:creationId xmlns:p14="http://schemas.microsoft.com/office/powerpoint/2010/main" val="1674618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Verschleiß</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14</a:t>
            </a:fld>
            <a:endParaRPr lang="de-DE" dirty="0"/>
          </a:p>
        </p:txBody>
      </p:sp>
      <p:pic>
        <p:nvPicPr>
          <p:cNvPr id="2050" name="Picture 2" descr="http://www.burgsmueller.de/files_db/1269442619_9371__7_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2" y="2190682"/>
            <a:ext cx="4298947" cy="3323155"/>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70752" y="5634023"/>
            <a:ext cx="4051494" cy="369332"/>
          </a:xfrm>
          <a:prstGeom prst="rect">
            <a:avLst/>
          </a:prstGeom>
          <a:noFill/>
        </p:spPr>
        <p:txBody>
          <a:bodyPr wrap="none" rtlCol="0">
            <a:spAutoFit/>
          </a:bodyPr>
          <a:lstStyle/>
          <a:p>
            <a:r>
              <a:rPr lang="de-DE" b="1" dirty="0" smtClean="0"/>
              <a:t>Abbildung 2: </a:t>
            </a:r>
            <a:r>
              <a:rPr lang="de-DE" dirty="0" err="1" smtClean="0"/>
              <a:t>Abrassiver</a:t>
            </a:r>
            <a:r>
              <a:rPr lang="de-DE" dirty="0" smtClean="0"/>
              <a:t> Verschleiß</a:t>
            </a:r>
            <a:endParaRPr lang="de-DE" dirty="0"/>
          </a:p>
        </p:txBody>
      </p:sp>
      <p:pic>
        <p:nvPicPr>
          <p:cNvPr id="2052" name="Picture 4" descr="http://www.burgsmueller.de/files_db/1269442914_5109__7_medi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371" y="2190681"/>
            <a:ext cx="4298947" cy="33231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4521371" y="5634023"/>
            <a:ext cx="4030719" cy="369332"/>
          </a:xfrm>
          <a:prstGeom prst="rect">
            <a:avLst/>
          </a:prstGeom>
          <a:noFill/>
        </p:spPr>
        <p:txBody>
          <a:bodyPr wrap="none" rtlCol="0">
            <a:spAutoFit/>
          </a:bodyPr>
          <a:lstStyle/>
          <a:p>
            <a:r>
              <a:rPr lang="de-DE" b="1" dirty="0" smtClean="0"/>
              <a:t>Abbildung 3: </a:t>
            </a:r>
            <a:r>
              <a:rPr lang="de-DE" dirty="0" smtClean="0"/>
              <a:t>Adhäsiver Verschleiß</a:t>
            </a:r>
            <a:endParaRPr lang="de-DE" dirty="0"/>
          </a:p>
        </p:txBody>
      </p:sp>
    </p:spTree>
    <p:extLst>
      <p:ext uri="{BB962C8B-B14F-4D97-AF65-F5344CB8AC3E}">
        <p14:creationId xmlns:p14="http://schemas.microsoft.com/office/powerpoint/2010/main" val="27445964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Verschleiß</a:t>
            </a:r>
            <a:endParaRPr lang="de-DE" dirty="0"/>
          </a:p>
        </p:txBody>
      </p:sp>
      <p:pic>
        <p:nvPicPr>
          <p:cNvPr id="4" name="Grafik 3"/>
          <p:cNvPicPr>
            <a:picLocks noChangeAspect="1"/>
          </p:cNvPicPr>
          <p:nvPr/>
        </p:nvPicPr>
        <p:blipFill>
          <a:blip r:embed="rId2"/>
          <a:stretch>
            <a:fillRect/>
          </a:stretch>
        </p:blipFill>
        <p:spPr>
          <a:xfrm>
            <a:off x="531639" y="2161191"/>
            <a:ext cx="6605536" cy="3396917"/>
          </a:xfrm>
          <a:prstGeom prst="rect">
            <a:avLst/>
          </a:prstGeom>
        </p:spPr>
      </p:pic>
      <p:sp>
        <p:nvSpPr>
          <p:cNvPr id="5" name="Textfeld 4"/>
          <p:cNvSpPr txBox="1"/>
          <p:nvPr/>
        </p:nvSpPr>
        <p:spPr>
          <a:xfrm>
            <a:off x="531639" y="5617211"/>
            <a:ext cx="7940722" cy="923330"/>
          </a:xfrm>
          <a:prstGeom prst="rect">
            <a:avLst/>
          </a:prstGeom>
          <a:noFill/>
        </p:spPr>
        <p:txBody>
          <a:bodyPr wrap="square" rtlCol="0">
            <a:spAutoFit/>
          </a:bodyPr>
          <a:lstStyle/>
          <a:p>
            <a:r>
              <a:rPr lang="de-DE" b="1" dirty="0" smtClean="0"/>
              <a:t>Abbildung 4: </a:t>
            </a:r>
            <a:r>
              <a:rPr lang="de-DE" dirty="0" smtClean="0"/>
              <a:t>Verschleißmechanismen unter </a:t>
            </a:r>
            <a:r>
              <a:rPr lang="de-DE" dirty="0" err="1" smtClean="0"/>
              <a:t>tribologischer</a:t>
            </a:r>
            <a:r>
              <a:rPr lang="de-DE" dirty="0" smtClean="0"/>
              <a:t> Beanspruchung und ihre Verschleißerscheinungsformen (Foto: Institut für Oberflächentechnik, RWTH Aachen University)</a:t>
            </a:r>
            <a:endParaRPr lang="de-DE" dirty="0"/>
          </a:p>
        </p:txBody>
      </p:sp>
      <p:sp>
        <p:nvSpPr>
          <p:cNvPr id="7" name="Foliennummernplatzhalter 5"/>
          <p:cNvSpPr>
            <a:spLocks noGrp="1"/>
          </p:cNvSpPr>
          <p:nvPr>
            <p:ph type="sldNum" sz="quarter" idx="12"/>
          </p:nvPr>
        </p:nvSpPr>
        <p:spPr>
          <a:xfrm>
            <a:off x="7848600" y="753228"/>
            <a:ext cx="1157674" cy="1090789"/>
          </a:xfrm>
        </p:spPr>
        <p:txBody>
          <a:bodyPr/>
          <a:lstStyle/>
          <a:p>
            <a:r>
              <a:rPr lang="de-DE" dirty="0" smtClean="0"/>
              <a:t>15</a:t>
            </a:r>
            <a:endParaRPr lang="de-DE" dirty="0"/>
          </a:p>
        </p:txBody>
      </p:sp>
    </p:spTree>
    <p:extLst>
      <p:ext uri="{BB962C8B-B14F-4D97-AF65-F5344CB8AC3E}">
        <p14:creationId xmlns:p14="http://schemas.microsoft.com/office/powerpoint/2010/main" val="11293687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Korrosion</a:t>
            </a:r>
            <a:endParaRPr lang="de-DE" dirty="0"/>
          </a:p>
        </p:txBody>
      </p:sp>
      <p:sp>
        <p:nvSpPr>
          <p:cNvPr id="3" name="Inhaltsplatzhalter 2"/>
          <p:cNvSpPr>
            <a:spLocks noGrp="1"/>
          </p:cNvSpPr>
          <p:nvPr>
            <p:ph idx="1"/>
          </p:nvPr>
        </p:nvSpPr>
        <p:spPr/>
        <p:txBody>
          <a:bodyPr/>
          <a:lstStyle/>
          <a:p>
            <a:pPr marL="0" indent="0">
              <a:buNone/>
            </a:pPr>
            <a:r>
              <a:rPr lang="de-DE" b="1" dirty="0" smtClean="0"/>
              <a:t>Definition:</a:t>
            </a:r>
          </a:p>
          <a:p>
            <a:pPr marL="0" indent="0">
              <a:buNone/>
            </a:pPr>
            <a:r>
              <a:rPr lang="de-DE" dirty="0" smtClean="0"/>
              <a:t>„Korrosion“ ist die Reaktion eines metallischen Werkstoffes mit seiner Umgebung, die eine messbare Veränderung des Werkstoffes bewirkt und zu einer Beeinträchtigung der Funktion eines metallischen Bauteils oder eines ganzen Systems führen kann.</a:t>
            </a:r>
          </a:p>
          <a:p>
            <a:pPr marL="0" indent="0">
              <a:buNone/>
            </a:pPr>
            <a:endParaRPr lang="de-DE" dirty="0"/>
          </a:p>
          <a:p>
            <a:pPr marL="0" indent="0">
              <a:buNone/>
            </a:pPr>
            <a:r>
              <a:rPr lang="de-DE" b="1" dirty="0" smtClean="0"/>
              <a:t>Ursachen:</a:t>
            </a:r>
          </a:p>
          <a:p>
            <a:pPr lvl="1"/>
            <a:r>
              <a:rPr lang="de-DE" dirty="0" smtClean="0"/>
              <a:t>Elektrochemischer-, chemischer-, metallphysikalischer Natur.</a:t>
            </a:r>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16</a:t>
            </a:fld>
            <a:endParaRPr lang="de-DE"/>
          </a:p>
        </p:txBody>
      </p:sp>
    </p:spTree>
    <p:extLst>
      <p:ext uri="{BB962C8B-B14F-4D97-AF65-F5344CB8AC3E}">
        <p14:creationId xmlns:p14="http://schemas.microsoft.com/office/powerpoint/2010/main" val="2308257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Korrosion</a:t>
            </a:r>
          </a:p>
        </p:txBody>
      </p:sp>
      <p:grpSp>
        <p:nvGrpSpPr>
          <p:cNvPr id="17" name="Gruppieren 16"/>
          <p:cNvGrpSpPr/>
          <p:nvPr/>
        </p:nvGrpSpPr>
        <p:grpSpPr>
          <a:xfrm>
            <a:off x="1618711" y="2043484"/>
            <a:ext cx="4984390" cy="4608170"/>
            <a:chOff x="2018275" y="2341281"/>
            <a:chExt cx="3923262" cy="3644477"/>
          </a:xfrm>
        </p:grpSpPr>
        <p:sp>
          <p:nvSpPr>
            <p:cNvPr id="7" name="Ellipse 6"/>
            <p:cNvSpPr/>
            <p:nvPr/>
          </p:nvSpPr>
          <p:spPr>
            <a:xfrm>
              <a:off x="2792768" y="2341281"/>
              <a:ext cx="2269815" cy="21845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2018275" y="3801237"/>
              <a:ext cx="2269815" cy="21845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p:cNvSpPr/>
            <p:nvPr/>
          </p:nvSpPr>
          <p:spPr>
            <a:xfrm>
              <a:off x="3671722" y="3801237"/>
              <a:ext cx="2269815" cy="21845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 name="Foliennummernplatzhalter 5"/>
          <p:cNvSpPr>
            <a:spLocks noGrp="1"/>
          </p:cNvSpPr>
          <p:nvPr>
            <p:ph type="sldNum" sz="quarter" idx="12"/>
          </p:nvPr>
        </p:nvSpPr>
        <p:spPr/>
        <p:txBody>
          <a:bodyPr/>
          <a:lstStyle/>
          <a:p>
            <a:fld id="{1E41773D-688E-40C3-8B5F-5A16BA667CCD}" type="slidenum">
              <a:rPr lang="de-DE" smtClean="0"/>
              <a:t>17</a:t>
            </a:fld>
            <a:endParaRPr lang="de-DE"/>
          </a:p>
        </p:txBody>
      </p:sp>
      <p:sp>
        <p:nvSpPr>
          <p:cNvPr id="11" name="Textfeld 10"/>
          <p:cNvSpPr txBox="1"/>
          <p:nvPr/>
        </p:nvSpPr>
        <p:spPr>
          <a:xfrm>
            <a:off x="3602077" y="2722384"/>
            <a:ext cx="1287532" cy="369332"/>
          </a:xfrm>
          <a:prstGeom prst="rect">
            <a:avLst/>
          </a:prstGeom>
          <a:noFill/>
        </p:spPr>
        <p:txBody>
          <a:bodyPr wrap="square" rtlCol="0">
            <a:spAutoFit/>
          </a:bodyPr>
          <a:lstStyle/>
          <a:p>
            <a:r>
              <a:rPr lang="de-DE" dirty="0" smtClean="0"/>
              <a:t>Umgebung</a:t>
            </a:r>
            <a:endParaRPr lang="de-DE" dirty="0"/>
          </a:p>
        </p:txBody>
      </p:sp>
      <p:sp>
        <p:nvSpPr>
          <p:cNvPr id="12" name="Textfeld 11"/>
          <p:cNvSpPr txBox="1"/>
          <p:nvPr/>
        </p:nvSpPr>
        <p:spPr>
          <a:xfrm>
            <a:off x="2206233" y="4796247"/>
            <a:ext cx="1266372" cy="369332"/>
          </a:xfrm>
          <a:prstGeom prst="rect">
            <a:avLst/>
          </a:prstGeom>
          <a:noFill/>
        </p:spPr>
        <p:txBody>
          <a:bodyPr wrap="none" rtlCol="0">
            <a:spAutoFit/>
          </a:bodyPr>
          <a:lstStyle/>
          <a:p>
            <a:r>
              <a:rPr lang="de-DE" dirty="0" smtClean="0"/>
              <a:t>Werkstoffe</a:t>
            </a:r>
            <a:endParaRPr lang="de-DE" dirty="0"/>
          </a:p>
        </p:txBody>
      </p:sp>
      <p:sp>
        <p:nvSpPr>
          <p:cNvPr id="13" name="Textfeld 12"/>
          <p:cNvSpPr txBox="1"/>
          <p:nvPr/>
        </p:nvSpPr>
        <p:spPr>
          <a:xfrm>
            <a:off x="4806415" y="4712558"/>
            <a:ext cx="1492716" cy="646331"/>
          </a:xfrm>
          <a:prstGeom prst="rect">
            <a:avLst/>
          </a:prstGeom>
          <a:noFill/>
        </p:spPr>
        <p:txBody>
          <a:bodyPr wrap="none" rtlCol="0">
            <a:spAutoFit/>
          </a:bodyPr>
          <a:lstStyle/>
          <a:p>
            <a:r>
              <a:rPr lang="de-DE" dirty="0" smtClean="0"/>
              <a:t>Umgebungs-</a:t>
            </a:r>
          </a:p>
          <a:p>
            <a:r>
              <a:rPr lang="de-DE" dirty="0" err="1" smtClean="0"/>
              <a:t>bedingungen</a:t>
            </a:r>
            <a:endParaRPr lang="de-DE" dirty="0"/>
          </a:p>
        </p:txBody>
      </p:sp>
      <p:sp>
        <p:nvSpPr>
          <p:cNvPr id="14" name="Textfeld 13"/>
          <p:cNvSpPr txBox="1"/>
          <p:nvPr/>
        </p:nvSpPr>
        <p:spPr>
          <a:xfrm>
            <a:off x="3602077" y="3028938"/>
            <a:ext cx="950901" cy="738664"/>
          </a:xfrm>
          <a:prstGeom prst="rect">
            <a:avLst/>
          </a:prstGeom>
          <a:noFill/>
        </p:spPr>
        <p:txBody>
          <a:bodyPr wrap="none" rtlCol="0">
            <a:spAutoFit/>
          </a:bodyPr>
          <a:lstStyle/>
          <a:p>
            <a:r>
              <a:rPr lang="de-DE" sz="1400" dirty="0" smtClean="0"/>
              <a:t>fest</a:t>
            </a:r>
          </a:p>
          <a:p>
            <a:r>
              <a:rPr lang="de-DE" sz="1400" dirty="0" smtClean="0"/>
              <a:t>flüssig</a:t>
            </a:r>
          </a:p>
          <a:p>
            <a:r>
              <a:rPr lang="de-DE" sz="1400" dirty="0" smtClean="0"/>
              <a:t>gasförmig</a:t>
            </a:r>
            <a:endParaRPr lang="de-DE" sz="1400" dirty="0"/>
          </a:p>
        </p:txBody>
      </p:sp>
      <p:sp>
        <p:nvSpPr>
          <p:cNvPr id="15" name="Textfeld 14"/>
          <p:cNvSpPr txBox="1"/>
          <p:nvPr/>
        </p:nvSpPr>
        <p:spPr>
          <a:xfrm>
            <a:off x="4889609" y="5353266"/>
            <a:ext cx="1125629" cy="738664"/>
          </a:xfrm>
          <a:prstGeom prst="rect">
            <a:avLst/>
          </a:prstGeom>
          <a:noFill/>
        </p:spPr>
        <p:txBody>
          <a:bodyPr wrap="none" rtlCol="0">
            <a:spAutoFit/>
          </a:bodyPr>
          <a:lstStyle/>
          <a:p>
            <a:r>
              <a:rPr lang="de-DE" sz="1400" dirty="0" smtClean="0"/>
              <a:t>Temperatur</a:t>
            </a:r>
          </a:p>
          <a:p>
            <a:r>
              <a:rPr lang="de-DE" sz="1400" dirty="0" smtClean="0"/>
              <a:t>Druck</a:t>
            </a:r>
          </a:p>
          <a:p>
            <a:r>
              <a:rPr lang="de-DE" sz="1400" dirty="0" smtClean="0"/>
              <a:t>Strömungen</a:t>
            </a:r>
            <a:endParaRPr lang="de-DE" sz="1400" dirty="0"/>
          </a:p>
        </p:txBody>
      </p:sp>
      <p:sp>
        <p:nvSpPr>
          <p:cNvPr id="16" name="Textfeld 15"/>
          <p:cNvSpPr txBox="1"/>
          <p:nvPr/>
        </p:nvSpPr>
        <p:spPr>
          <a:xfrm>
            <a:off x="2212529" y="5183727"/>
            <a:ext cx="811441" cy="738664"/>
          </a:xfrm>
          <a:prstGeom prst="rect">
            <a:avLst/>
          </a:prstGeom>
          <a:noFill/>
        </p:spPr>
        <p:txBody>
          <a:bodyPr wrap="none" rtlCol="0">
            <a:spAutoFit/>
          </a:bodyPr>
          <a:lstStyle/>
          <a:p>
            <a:r>
              <a:rPr lang="de-DE" sz="1400" dirty="0" smtClean="0"/>
              <a:t>Metall</a:t>
            </a:r>
          </a:p>
          <a:p>
            <a:r>
              <a:rPr lang="de-DE" sz="1400" dirty="0" smtClean="0"/>
              <a:t>Keramik</a:t>
            </a:r>
          </a:p>
          <a:p>
            <a:r>
              <a:rPr lang="de-DE" sz="1400" dirty="0" smtClean="0"/>
              <a:t>etc.</a:t>
            </a:r>
            <a:endParaRPr lang="de-DE" sz="1400" dirty="0"/>
          </a:p>
        </p:txBody>
      </p:sp>
    </p:spTree>
    <p:extLst>
      <p:ext uri="{BB962C8B-B14F-4D97-AF65-F5344CB8AC3E}">
        <p14:creationId xmlns:p14="http://schemas.microsoft.com/office/powerpoint/2010/main" val="454962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Korrosion</a:t>
            </a:r>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18</a:t>
            </a:fld>
            <a:endParaRPr lang="de-DE"/>
          </a:p>
        </p:txBody>
      </p:sp>
      <p:sp>
        <p:nvSpPr>
          <p:cNvPr id="7" name="Rechteck 6"/>
          <p:cNvSpPr/>
          <p:nvPr/>
        </p:nvSpPr>
        <p:spPr>
          <a:xfrm>
            <a:off x="3138360" y="2710650"/>
            <a:ext cx="2299431" cy="67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Korrosionsvorgänge</a:t>
            </a:r>
            <a:endParaRPr lang="de-DE" dirty="0">
              <a:solidFill>
                <a:schemeClr val="tx1"/>
              </a:solidFill>
            </a:endParaRPr>
          </a:p>
        </p:txBody>
      </p:sp>
      <p:sp>
        <p:nvSpPr>
          <p:cNvPr id="8" name="Rechteck 7"/>
          <p:cNvSpPr/>
          <p:nvPr/>
        </p:nvSpPr>
        <p:spPr>
          <a:xfrm>
            <a:off x="767450" y="3591515"/>
            <a:ext cx="2299431" cy="67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chemisch</a:t>
            </a:r>
            <a:endParaRPr lang="de-DE" dirty="0">
              <a:solidFill>
                <a:schemeClr val="tx1"/>
              </a:solidFill>
            </a:endParaRPr>
          </a:p>
        </p:txBody>
      </p:sp>
      <p:sp>
        <p:nvSpPr>
          <p:cNvPr id="9" name="Rechteck 8"/>
          <p:cNvSpPr/>
          <p:nvPr/>
        </p:nvSpPr>
        <p:spPr>
          <a:xfrm>
            <a:off x="3138360" y="3591515"/>
            <a:ext cx="2299431" cy="67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elektrochemisch</a:t>
            </a:r>
            <a:endParaRPr lang="de-DE" dirty="0">
              <a:solidFill>
                <a:schemeClr val="tx1"/>
              </a:solidFill>
            </a:endParaRPr>
          </a:p>
        </p:txBody>
      </p:sp>
      <p:sp>
        <p:nvSpPr>
          <p:cNvPr id="10" name="Rechteck 9"/>
          <p:cNvSpPr/>
          <p:nvPr/>
        </p:nvSpPr>
        <p:spPr>
          <a:xfrm>
            <a:off x="5509270" y="3591515"/>
            <a:ext cx="2299431" cy="67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metallphysikalisch</a:t>
            </a:r>
            <a:endParaRPr lang="de-DE" dirty="0">
              <a:solidFill>
                <a:schemeClr val="tx1"/>
              </a:solidFill>
            </a:endParaRPr>
          </a:p>
        </p:txBody>
      </p:sp>
      <p:sp>
        <p:nvSpPr>
          <p:cNvPr id="11" name="Rechteck 10"/>
          <p:cNvSpPr/>
          <p:nvPr/>
        </p:nvSpPr>
        <p:spPr>
          <a:xfrm>
            <a:off x="767449" y="4472381"/>
            <a:ext cx="2299431" cy="67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heiße Gase</a:t>
            </a:r>
            <a:endParaRPr lang="de-DE" dirty="0">
              <a:solidFill>
                <a:schemeClr val="tx1"/>
              </a:solidFill>
            </a:endParaRPr>
          </a:p>
        </p:txBody>
      </p:sp>
      <p:sp>
        <p:nvSpPr>
          <p:cNvPr id="12" name="Rechteck 11"/>
          <p:cNvSpPr/>
          <p:nvPr/>
        </p:nvSpPr>
        <p:spPr>
          <a:xfrm>
            <a:off x="3138360" y="4472380"/>
            <a:ext cx="2299431" cy="67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in Elektrolytlösung</a:t>
            </a:r>
            <a:endParaRPr lang="de-DE" dirty="0">
              <a:solidFill>
                <a:schemeClr val="tx1"/>
              </a:solidFill>
            </a:endParaRPr>
          </a:p>
        </p:txBody>
      </p:sp>
      <p:sp>
        <p:nvSpPr>
          <p:cNvPr id="13" name="Rechteck 12"/>
          <p:cNvSpPr/>
          <p:nvPr/>
        </p:nvSpPr>
        <p:spPr>
          <a:xfrm>
            <a:off x="5509269" y="4472379"/>
            <a:ext cx="2299431" cy="67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in flüssigen Metallen</a:t>
            </a:r>
            <a:endParaRPr lang="de-DE" dirty="0">
              <a:solidFill>
                <a:schemeClr val="tx1"/>
              </a:solidFill>
            </a:endParaRPr>
          </a:p>
        </p:txBody>
      </p:sp>
      <p:sp>
        <p:nvSpPr>
          <p:cNvPr id="14" name="Rechteck 13"/>
          <p:cNvSpPr/>
          <p:nvPr/>
        </p:nvSpPr>
        <p:spPr>
          <a:xfrm>
            <a:off x="767449" y="5348864"/>
            <a:ext cx="2299431" cy="67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smtClean="0">
                <a:solidFill>
                  <a:schemeClr val="tx1"/>
                </a:solidFill>
              </a:rPr>
              <a:t>Verzundern, Oxidation, </a:t>
            </a:r>
            <a:r>
              <a:rPr lang="de-DE" sz="1600" dirty="0" err="1" smtClean="0">
                <a:solidFill>
                  <a:schemeClr val="tx1"/>
                </a:solidFill>
              </a:rPr>
              <a:t>Sulfidierung</a:t>
            </a:r>
            <a:endParaRPr lang="de-DE" sz="1600" dirty="0">
              <a:solidFill>
                <a:schemeClr val="tx1"/>
              </a:solidFill>
            </a:endParaRPr>
          </a:p>
        </p:txBody>
      </p:sp>
      <p:sp>
        <p:nvSpPr>
          <p:cNvPr id="15" name="Rechteck 14"/>
          <p:cNvSpPr/>
          <p:nvPr/>
        </p:nvSpPr>
        <p:spPr>
          <a:xfrm>
            <a:off x="3138360" y="5348864"/>
            <a:ext cx="2299431" cy="67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solidFill>
                  <a:schemeClr val="tx1"/>
                </a:solidFill>
              </a:rPr>
              <a:t>Säurekorrosion,</a:t>
            </a:r>
          </a:p>
          <a:p>
            <a:pPr algn="ctr"/>
            <a:r>
              <a:rPr lang="de-DE" sz="1400" dirty="0" smtClean="0">
                <a:solidFill>
                  <a:schemeClr val="tx1"/>
                </a:solidFill>
              </a:rPr>
              <a:t>atmosphärische Korrosion</a:t>
            </a:r>
            <a:endParaRPr lang="de-DE" sz="1400" dirty="0">
              <a:solidFill>
                <a:schemeClr val="tx1"/>
              </a:solidFill>
            </a:endParaRPr>
          </a:p>
        </p:txBody>
      </p:sp>
      <p:sp>
        <p:nvSpPr>
          <p:cNvPr id="16" name="Rechteck 15"/>
          <p:cNvSpPr/>
          <p:nvPr/>
        </p:nvSpPr>
        <p:spPr>
          <a:xfrm>
            <a:off x="5540933" y="5348863"/>
            <a:ext cx="2299431" cy="6797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Legieren, Lösen</a:t>
            </a:r>
            <a:endParaRPr lang="de-DE" dirty="0">
              <a:solidFill>
                <a:schemeClr val="tx1"/>
              </a:solidFill>
            </a:endParaRPr>
          </a:p>
        </p:txBody>
      </p:sp>
      <p:cxnSp>
        <p:nvCxnSpPr>
          <p:cNvPr id="18" name="Gerade Verbindung mit Pfeil 17"/>
          <p:cNvCxnSpPr>
            <a:stCxn id="7" idx="2"/>
            <a:endCxn id="9" idx="0"/>
          </p:cNvCxnSpPr>
          <p:nvPr/>
        </p:nvCxnSpPr>
        <p:spPr>
          <a:xfrm>
            <a:off x="4288076" y="3390381"/>
            <a:ext cx="0" cy="201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p:nvPr/>
        </p:nvCxnSpPr>
        <p:spPr>
          <a:xfrm>
            <a:off x="1917164" y="4271245"/>
            <a:ext cx="0" cy="201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a:off x="1955573" y="5152110"/>
            <a:ext cx="0" cy="201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a:off x="4294116" y="4271245"/>
            <a:ext cx="0" cy="201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a:off x="4359555" y="5152110"/>
            <a:ext cx="0" cy="201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6640748" y="4271245"/>
            <a:ext cx="0" cy="201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6690648" y="5147729"/>
            <a:ext cx="0" cy="201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Gewinkelte Verbindung 26"/>
          <p:cNvCxnSpPr>
            <a:stCxn id="7" idx="1"/>
            <a:endCxn id="8" idx="0"/>
          </p:cNvCxnSpPr>
          <p:nvPr/>
        </p:nvCxnSpPr>
        <p:spPr>
          <a:xfrm rot="10800000" flipV="1">
            <a:off x="1917166" y="3050515"/>
            <a:ext cx="1221194" cy="5409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Gewinkelte Verbindung 28"/>
          <p:cNvCxnSpPr>
            <a:stCxn id="7" idx="3"/>
            <a:endCxn id="10" idx="0"/>
          </p:cNvCxnSpPr>
          <p:nvPr/>
        </p:nvCxnSpPr>
        <p:spPr>
          <a:xfrm>
            <a:off x="5437791" y="3050516"/>
            <a:ext cx="1221195" cy="5409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8780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Korrosion</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de-DE" dirty="0" smtClean="0"/>
                  <a:t>Bestreben des Werkstoffes in einen stabilen Energiezustand mit niedrigen Potential zu gelangen</a:t>
                </a:r>
              </a:p>
              <a:p>
                <a:endParaRPr lang="de-DE" dirty="0"/>
              </a:p>
              <a:p>
                <a:r>
                  <a:rPr lang="de-DE" dirty="0" smtClean="0"/>
                  <a:t>Die meisten Metalle benötigen eine große Menge an Energie zur Herstellung</a:t>
                </a:r>
              </a:p>
              <a:p>
                <a:endParaRPr lang="de-DE" dirty="0"/>
              </a:p>
              <a:p>
                <a:pPr marL="0" indent="0">
                  <a:buNone/>
                </a:pPr>
                <a14:m>
                  <m:oMath xmlns:m="http://schemas.openxmlformats.org/officeDocument/2006/math">
                    <m:r>
                      <a:rPr lang="de-DE" b="0" i="1" smtClean="0">
                        <a:latin typeface="Cambria Math" panose="02040503050406030204" pitchFamily="18" charset="0"/>
                      </a:rPr>
                      <m:t>𝐹</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𝑒</m:t>
                        </m:r>
                      </m:e>
                      <m:sub>
                        <m:r>
                          <a:rPr lang="de-DE" b="0" i="1" smtClean="0">
                            <a:latin typeface="Cambria Math" panose="02040503050406030204" pitchFamily="18" charset="0"/>
                          </a:rPr>
                          <m:t>2</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r>
                      <a:rPr lang="de-DE" b="0" i="1" smtClean="0">
                        <a:latin typeface="Cambria Math" panose="02040503050406030204" pitchFamily="18" charset="0"/>
                      </a:rPr>
                      <m:t>+3</m:t>
                    </m:r>
                    <m:r>
                      <a:rPr lang="de-DE" b="0" i="1" smtClean="0">
                        <a:latin typeface="Cambria Math" panose="02040503050406030204" pitchFamily="18" charset="0"/>
                      </a:rPr>
                      <m:t>𝐶𝑂</m:t>
                    </m:r>
                    <m:r>
                      <a:rPr lang="de-DE" b="0" i="1" smtClean="0">
                        <a:latin typeface="Cambria Math" panose="02040503050406030204" pitchFamily="18" charset="0"/>
                      </a:rPr>
                      <m:t>+23.9</m:t>
                    </m:r>
                    <m:r>
                      <a:rPr lang="de-DE" b="0" i="1" smtClean="0">
                        <a:latin typeface="Cambria Math" panose="02040503050406030204" pitchFamily="18" charset="0"/>
                      </a:rPr>
                      <m:t>𝑘𝐽</m:t>
                    </m:r>
                    <m:r>
                      <a:rPr lang="de-DE" b="0" i="1" smtClean="0">
                        <a:latin typeface="Cambria Math" panose="02040503050406030204" pitchFamily="18" charset="0"/>
                      </a:rPr>
                      <m:t>→2</m:t>
                    </m:r>
                    <m:r>
                      <a:rPr lang="de-DE" b="0" i="1" smtClean="0">
                        <a:latin typeface="Cambria Math" panose="02040503050406030204" pitchFamily="18" charset="0"/>
                      </a:rPr>
                      <m:t>𝐹𝑒</m:t>
                    </m:r>
                    <m:r>
                      <a:rPr lang="de-DE" b="0" i="1" smtClean="0">
                        <a:latin typeface="Cambria Math" panose="02040503050406030204" pitchFamily="18" charset="0"/>
                      </a:rPr>
                      <m:t>+3</m:t>
                    </m:r>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oMath>
                </a14:m>
                <a:r>
                  <a:rPr lang="de-DE" dirty="0" smtClean="0"/>
                  <a:t>	(Roteisenstein)</a:t>
                </a:r>
              </a:p>
              <a:p>
                <a:pPr marL="0" indent="0">
                  <a:buNone/>
                </a:pPr>
                <a14:m>
                  <m:oMath xmlns:m="http://schemas.openxmlformats.org/officeDocument/2006/math">
                    <m:r>
                      <a:rPr lang="de-DE" b="0" i="1" smtClean="0">
                        <a:latin typeface="Cambria Math" panose="02040503050406030204" pitchFamily="18" charset="0"/>
                      </a:rPr>
                      <m:t>𝐹</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𝑒</m:t>
                        </m:r>
                      </m:e>
                      <m:sub>
                        <m:r>
                          <a:rPr lang="de-DE" b="0" i="1" smtClean="0">
                            <a:latin typeface="Cambria Math" panose="02040503050406030204" pitchFamily="18" charset="0"/>
                          </a:rPr>
                          <m:t>3</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4</m:t>
                        </m:r>
                      </m:sub>
                    </m:sSub>
                    <m:r>
                      <a:rPr lang="de-DE" b="0" i="1" smtClean="0">
                        <a:latin typeface="Cambria Math" panose="02040503050406030204" pitchFamily="18" charset="0"/>
                      </a:rPr>
                      <m:t>+4</m:t>
                    </m:r>
                    <m:r>
                      <a:rPr lang="de-DE" b="0" i="1" smtClean="0">
                        <a:latin typeface="Cambria Math" panose="02040503050406030204" pitchFamily="18" charset="0"/>
                      </a:rPr>
                      <m:t>𝐶𝑂</m:t>
                    </m:r>
                    <m:r>
                      <a:rPr lang="de-DE" b="0" i="1" smtClean="0">
                        <a:latin typeface="Cambria Math" panose="02040503050406030204" pitchFamily="18" charset="0"/>
                      </a:rPr>
                      <m:t>+18.1</m:t>
                    </m:r>
                    <m:r>
                      <a:rPr lang="de-DE" b="0" i="1" smtClean="0">
                        <a:latin typeface="Cambria Math" panose="02040503050406030204" pitchFamily="18" charset="0"/>
                      </a:rPr>
                      <m:t>𝑘𝐽</m:t>
                    </m:r>
                    <m:r>
                      <a:rPr lang="de-DE" b="0" i="1" smtClean="0">
                        <a:latin typeface="Cambria Math" panose="02040503050406030204" pitchFamily="18" charset="0"/>
                      </a:rPr>
                      <m:t>→3</m:t>
                    </m:r>
                    <m:r>
                      <a:rPr lang="de-DE" b="0" i="1" smtClean="0">
                        <a:latin typeface="Cambria Math" panose="02040503050406030204" pitchFamily="18" charset="0"/>
                      </a:rPr>
                      <m:t>𝐹𝑒</m:t>
                    </m:r>
                    <m:r>
                      <a:rPr lang="de-DE" b="0" i="1" smtClean="0">
                        <a:latin typeface="Cambria Math" panose="02040503050406030204" pitchFamily="18" charset="0"/>
                      </a:rPr>
                      <m:t>+4</m:t>
                    </m:r>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oMath>
                </a14:m>
                <a:r>
                  <a:rPr lang="de-DE" dirty="0" smtClean="0"/>
                  <a:t>	(Magneteisenstein)</a:t>
                </a: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0">
                <a:blip r:embed="rId2"/>
                <a:stretch>
                  <a:fillRect l="-935" r="-432"/>
                </a:stretch>
              </a:blipFill>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19</a:t>
            </a:fld>
            <a:endParaRPr lang="de-DE"/>
          </a:p>
        </p:txBody>
      </p:sp>
    </p:spTree>
    <p:extLst>
      <p:ext uri="{BB962C8B-B14F-4D97-AF65-F5344CB8AC3E}">
        <p14:creationId xmlns:p14="http://schemas.microsoft.com/office/powerpoint/2010/main" val="2546072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Gliederung</a:t>
            </a:r>
            <a:endParaRPr lang="de-DE" dirty="0"/>
          </a:p>
        </p:txBody>
      </p:sp>
      <p:sp>
        <p:nvSpPr>
          <p:cNvPr id="3" name="Inhaltsplatzhalter 2"/>
          <p:cNvSpPr>
            <a:spLocks noGrp="1"/>
          </p:cNvSpPr>
          <p:nvPr>
            <p:ph idx="1"/>
          </p:nvPr>
        </p:nvSpPr>
        <p:spPr>
          <a:xfrm>
            <a:off x="531639" y="2460441"/>
            <a:ext cx="7466394" cy="3594371"/>
          </a:xfrm>
        </p:spPr>
        <p:txBody>
          <a:bodyPr anchor="ctr">
            <a:normAutofit/>
          </a:bodyPr>
          <a:lstStyle/>
          <a:p>
            <a:pPr marL="514350" indent="-514350">
              <a:lnSpc>
                <a:spcPct val="100000"/>
              </a:lnSpc>
              <a:buFont typeface="+mj-lt"/>
              <a:buAutoNum type="romanUcPeriod"/>
            </a:pPr>
            <a:r>
              <a:rPr lang="de-DE" dirty="0" smtClean="0"/>
              <a:t>Verschleiß und Korrosion</a:t>
            </a:r>
          </a:p>
          <a:p>
            <a:pPr marL="514350" indent="-514350">
              <a:lnSpc>
                <a:spcPct val="100000"/>
              </a:lnSpc>
              <a:buFont typeface="+mj-lt"/>
              <a:buAutoNum type="romanUcPeriod"/>
            </a:pPr>
            <a:r>
              <a:rPr lang="de-DE" dirty="0" smtClean="0"/>
              <a:t>Klassifizierung der Beschichtungstechniken</a:t>
            </a:r>
          </a:p>
          <a:p>
            <a:pPr marL="514350" indent="-514350">
              <a:lnSpc>
                <a:spcPct val="100000"/>
              </a:lnSpc>
              <a:buFont typeface="+mj-lt"/>
              <a:buAutoNum type="romanUcPeriod"/>
            </a:pPr>
            <a:r>
              <a:rPr lang="de-DE" dirty="0" smtClean="0"/>
              <a:t>Thermisches Spritzen</a:t>
            </a:r>
          </a:p>
          <a:p>
            <a:pPr marL="514350" indent="-514350">
              <a:lnSpc>
                <a:spcPct val="100000"/>
              </a:lnSpc>
              <a:buFont typeface="+mj-lt"/>
              <a:buAutoNum type="romanUcPeriod"/>
            </a:pPr>
            <a:r>
              <a:rPr lang="de-DE" dirty="0" smtClean="0"/>
              <a:t>Lichtbogenspritzen</a:t>
            </a:r>
          </a:p>
          <a:p>
            <a:pPr marL="514350" indent="-514350">
              <a:lnSpc>
                <a:spcPct val="100000"/>
              </a:lnSpc>
              <a:buFont typeface="+mj-lt"/>
              <a:buAutoNum type="romanUcPeriod"/>
            </a:pPr>
            <a:r>
              <a:rPr lang="de-DE" dirty="0" smtClean="0"/>
              <a:t>Plasmaspritzen</a:t>
            </a:r>
          </a:p>
          <a:p>
            <a:pPr marL="514350" indent="-514350">
              <a:lnSpc>
                <a:spcPct val="100000"/>
              </a:lnSpc>
              <a:buFont typeface="+mj-lt"/>
              <a:buAutoNum type="romanUcPeriod"/>
            </a:pPr>
            <a:r>
              <a:rPr lang="de-DE" dirty="0" smtClean="0"/>
              <a:t>Verfahren aus der Gasabschneidung</a:t>
            </a:r>
            <a:endParaRPr lang="de-DE" dirty="0"/>
          </a:p>
        </p:txBody>
      </p:sp>
      <p:sp>
        <p:nvSpPr>
          <p:cNvPr id="4" name="Datumsplatzhalter 3"/>
          <p:cNvSpPr>
            <a:spLocks noGrp="1"/>
          </p:cNvSpPr>
          <p:nvPr>
            <p:ph type="dt" sz="half" idx="10"/>
          </p:nvPr>
        </p:nvSpPr>
        <p:spPr/>
        <p:txBody>
          <a:bodyPr/>
          <a:lstStyle/>
          <a:p>
            <a:fld id="{4C9A8343-796B-4915-B934-C43C2813B08A}"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2</a:t>
            </a:fld>
            <a:endParaRPr lang="de-DE"/>
          </a:p>
        </p:txBody>
      </p:sp>
    </p:spTree>
    <p:extLst>
      <p:ext uri="{BB962C8B-B14F-4D97-AF65-F5344CB8AC3E}">
        <p14:creationId xmlns:p14="http://schemas.microsoft.com/office/powerpoint/2010/main" val="1339907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Korrosion</a:t>
            </a:r>
          </a:p>
        </p:txBody>
      </p:sp>
      <p:sp>
        <p:nvSpPr>
          <p:cNvPr id="3" name="Inhaltsplatzhalter 2"/>
          <p:cNvSpPr>
            <a:spLocks noGrp="1"/>
          </p:cNvSpPr>
          <p:nvPr>
            <p:ph idx="1"/>
          </p:nvPr>
        </p:nvSpPr>
        <p:spPr/>
        <p:txBody>
          <a:bodyPr/>
          <a:lstStyle/>
          <a:p>
            <a:r>
              <a:rPr lang="de-DE" dirty="0" smtClean="0"/>
              <a:t>Besonders hoch bei Metallen bei denen die umgesetzten Energiebeträge am größten sind (Aluminium)</a:t>
            </a:r>
          </a:p>
          <a:p>
            <a:endParaRPr lang="de-DE" dirty="0"/>
          </a:p>
          <a:p>
            <a:r>
              <a:rPr lang="de-DE" dirty="0" smtClean="0"/>
              <a:t>Reine Metalle wie Platin, Gold, Silber reagieren nicht so stark mit ihrer Umgebung (Korrosionsbeständig)</a:t>
            </a:r>
          </a:p>
          <a:p>
            <a:endParaRPr lang="de-DE" dirty="0" smtClean="0"/>
          </a:p>
          <a:p>
            <a:endParaRPr lang="de-DE" dirty="0"/>
          </a:p>
          <a:p>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20</a:t>
            </a:fld>
            <a:endParaRPr lang="de-DE"/>
          </a:p>
        </p:txBody>
      </p:sp>
      <p:pic>
        <p:nvPicPr>
          <p:cNvPr id="2050" name="Picture 2" descr="http://www.faltboot.net/DIY/edelstahl/korrosion-helgola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020" y="2328203"/>
            <a:ext cx="4762500" cy="38862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upload.wikimedia.org/wikipedia/commons/f/fa/Rust_Bo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39186" cy="68579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atic.wn.de/var/storage/images/wn/startseite/freizeit/ratgeber/auto/2012/07/auto-restrisiko-rost-korrosion-trotz-verzinken/30639687-1-ger-DE/Auto-Restrisiko-Rost-Korrosion-trotz-Verzinken1_image_630_420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91603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wolfgangrobel.de/arcadetech/img_fail/rb_mm_ros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96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circle(in)">
                                      <p:cBhvr>
                                        <p:cTn id="20" dur="2000"/>
                                        <p:tgtEl>
                                          <p:spTgt spid="205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054"/>
                                        </p:tgtEl>
                                        <p:attrNameLst>
                                          <p:attrName>style.visibility</p:attrName>
                                        </p:attrNameLst>
                                      </p:cBhvr>
                                      <p:to>
                                        <p:strVal val="visible"/>
                                      </p:to>
                                    </p:set>
                                    <p:animEffect transition="in" filter="barn(inVertical)">
                                      <p:cBhvr>
                                        <p:cTn id="25" dur="500"/>
                                        <p:tgtEl>
                                          <p:spTgt spid="20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6"/>
                                        </p:tgtEl>
                                        <p:attrNameLst>
                                          <p:attrName>style.visibility</p:attrName>
                                        </p:attrNameLst>
                                      </p:cBhvr>
                                      <p:to>
                                        <p:strVal val="visible"/>
                                      </p:to>
                                    </p:set>
                                    <p:animEffect transition="in" filter="fade">
                                      <p:cBhvr>
                                        <p:cTn id="30"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Korrosion</a:t>
            </a:r>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21</a:t>
            </a:fld>
            <a:endParaRPr lang="de-DE"/>
          </a:p>
        </p:txBody>
      </p:sp>
      <p:sp>
        <p:nvSpPr>
          <p:cNvPr id="7" name="Rechteck 6"/>
          <p:cNvSpPr/>
          <p:nvPr/>
        </p:nvSpPr>
        <p:spPr>
          <a:xfrm>
            <a:off x="186117" y="2144389"/>
            <a:ext cx="1893537" cy="606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anorganische</a:t>
            </a:r>
          </a:p>
          <a:p>
            <a:pPr algn="ctr"/>
            <a:r>
              <a:rPr lang="de-DE" dirty="0" smtClean="0">
                <a:solidFill>
                  <a:schemeClr val="tx1"/>
                </a:solidFill>
              </a:rPr>
              <a:t>Überzüge</a:t>
            </a:r>
            <a:endParaRPr lang="de-DE" dirty="0">
              <a:solidFill>
                <a:schemeClr val="tx1"/>
              </a:solidFill>
            </a:endParaRPr>
          </a:p>
        </p:txBody>
      </p:sp>
      <p:sp>
        <p:nvSpPr>
          <p:cNvPr id="9" name="Rechteck 8"/>
          <p:cNvSpPr/>
          <p:nvPr/>
        </p:nvSpPr>
        <p:spPr>
          <a:xfrm>
            <a:off x="186113" y="3297686"/>
            <a:ext cx="1893537" cy="606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metallische Überzüge</a:t>
            </a:r>
            <a:endParaRPr lang="de-DE" dirty="0">
              <a:solidFill>
                <a:schemeClr val="tx1"/>
              </a:solidFill>
            </a:endParaRPr>
          </a:p>
        </p:txBody>
      </p:sp>
      <p:sp>
        <p:nvSpPr>
          <p:cNvPr id="10" name="Rechteck 9"/>
          <p:cNvSpPr/>
          <p:nvPr/>
        </p:nvSpPr>
        <p:spPr>
          <a:xfrm>
            <a:off x="186112" y="4448748"/>
            <a:ext cx="1893537" cy="606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solidFill>
                  <a:schemeClr val="tx1"/>
                </a:solidFill>
              </a:rPr>
              <a:t>nichtmetallische</a:t>
            </a:r>
          </a:p>
          <a:p>
            <a:pPr algn="ctr"/>
            <a:r>
              <a:rPr lang="de-DE" sz="1200" dirty="0" smtClean="0">
                <a:solidFill>
                  <a:schemeClr val="tx1"/>
                </a:solidFill>
              </a:rPr>
              <a:t>Überzüge (anorganisch)</a:t>
            </a:r>
            <a:endParaRPr lang="de-DE" sz="1200" dirty="0">
              <a:solidFill>
                <a:schemeClr val="tx1"/>
              </a:solidFill>
            </a:endParaRPr>
          </a:p>
        </p:txBody>
      </p:sp>
      <p:sp>
        <p:nvSpPr>
          <p:cNvPr id="11" name="Rechteck 10"/>
          <p:cNvSpPr/>
          <p:nvPr/>
        </p:nvSpPr>
        <p:spPr>
          <a:xfrm>
            <a:off x="186111" y="5599810"/>
            <a:ext cx="1893537" cy="606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organische</a:t>
            </a:r>
          </a:p>
          <a:p>
            <a:pPr algn="ctr"/>
            <a:r>
              <a:rPr lang="de-DE" dirty="0" smtClean="0">
                <a:solidFill>
                  <a:schemeClr val="tx1"/>
                </a:solidFill>
              </a:rPr>
              <a:t>Überzüge</a:t>
            </a:r>
            <a:endParaRPr lang="de-DE" dirty="0">
              <a:solidFill>
                <a:schemeClr val="tx1"/>
              </a:solidFill>
            </a:endParaRPr>
          </a:p>
        </p:txBody>
      </p:sp>
      <p:sp>
        <p:nvSpPr>
          <p:cNvPr id="12" name="Rechteck 11"/>
          <p:cNvSpPr/>
          <p:nvPr/>
        </p:nvSpPr>
        <p:spPr>
          <a:xfrm>
            <a:off x="2701388" y="2144389"/>
            <a:ext cx="1893537" cy="606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solidFill>
                  <a:schemeClr val="tx1"/>
                </a:solidFill>
              </a:rPr>
              <a:t>Vakuumauf</a:t>
            </a:r>
            <a:r>
              <a:rPr lang="de-DE" dirty="0" smtClean="0">
                <a:solidFill>
                  <a:schemeClr val="tx1"/>
                </a:solidFill>
              </a:rPr>
              <a:t>-</a:t>
            </a:r>
          </a:p>
          <a:p>
            <a:pPr algn="ctr"/>
            <a:r>
              <a:rPr lang="de-DE" dirty="0" smtClean="0">
                <a:solidFill>
                  <a:schemeClr val="tx1"/>
                </a:solidFill>
              </a:rPr>
              <a:t>dampfen</a:t>
            </a:r>
            <a:endParaRPr lang="de-DE" dirty="0">
              <a:solidFill>
                <a:schemeClr val="tx1"/>
              </a:solidFill>
            </a:endParaRPr>
          </a:p>
        </p:txBody>
      </p:sp>
      <p:sp>
        <p:nvSpPr>
          <p:cNvPr id="13" name="Rechteck 12"/>
          <p:cNvSpPr/>
          <p:nvPr/>
        </p:nvSpPr>
        <p:spPr>
          <a:xfrm>
            <a:off x="2701384" y="2751292"/>
            <a:ext cx="1893537" cy="606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Schmelztauchen</a:t>
            </a:r>
            <a:endParaRPr lang="de-DE" dirty="0">
              <a:solidFill>
                <a:schemeClr val="tx1"/>
              </a:solidFill>
            </a:endParaRPr>
          </a:p>
        </p:txBody>
      </p:sp>
      <p:sp>
        <p:nvSpPr>
          <p:cNvPr id="15" name="Rechteck 14"/>
          <p:cNvSpPr/>
          <p:nvPr/>
        </p:nvSpPr>
        <p:spPr>
          <a:xfrm>
            <a:off x="2701388" y="3358195"/>
            <a:ext cx="1893537" cy="606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galvanische</a:t>
            </a:r>
            <a:endParaRPr lang="de-DE" dirty="0">
              <a:solidFill>
                <a:schemeClr val="tx1"/>
              </a:solidFill>
            </a:endParaRPr>
          </a:p>
        </p:txBody>
      </p:sp>
      <p:sp>
        <p:nvSpPr>
          <p:cNvPr id="16" name="Rechteck 15"/>
          <p:cNvSpPr/>
          <p:nvPr/>
        </p:nvSpPr>
        <p:spPr>
          <a:xfrm>
            <a:off x="2701384" y="3965098"/>
            <a:ext cx="1893537" cy="606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solidFill>
                  <a:schemeClr val="tx1"/>
                </a:solidFill>
              </a:rPr>
              <a:t>Diffusions</a:t>
            </a:r>
            <a:endParaRPr lang="de-DE" dirty="0">
              <a:solidFill>
                <a:schemeClr val="tx1"/>
              </a:solidFill>
            </a:endParaRPr>
          </a:p>
        </p:txBody>
      </p:sp>
      <p:sp>
        <p:nvSpPr>
          <p:cNvPr id="17" name="Rechteck 16"/>
          <p:cNvSpPr/>
          <p:nvPr/>
        </p:nvSpPr>
        <p:spPr>
          <a:xfrm>
            <a:off x="2701384" y="4572001"/>
            <a:ext cx="1893537" cy="606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plattierte</a:t>
            </a:r>
            <a:endParaRPr lang="de-DE" dirty="0">
              <a:solidFill>
                <a:schemeClr val="tx1"/>
              </a:solidFill>
            </a:endParaRPr>
          </a:p>
        </p:txBody>
      </p:sp>
      <p:sp>
        <p:nvSpPr>
          <p:cNvPr id="18" name="Rechteck 17"/>
          <p:cNvSpPr/>
          <p:nvPr/>
        </p:nvSpPr>
        <p:spPr>
          <a:xfrm>
            <a:off x="2701380" y="5178904"/>
            <a:ext cx="1893537" cy="606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aufgespritzte</a:t>
            </a:r>
            <a:endParaRPr lang="de-DE" dirty="0">
              <a:solidFill>
                <a:schemeClr val="tx1"/>
              </a:solidFill>
            </a:endParaRPr>
          </a:p>
        </p:txBody>
      </p:sp>
      <p:cxnSp>
        <p:nvCxnSpPr>
          <p:cNvPr id="20" name="Gewinkelte Verbindung 19"/>
          <p:cNvCxnSpPr>
            <a:stCxn id="9" idx="3"/>
          </p:cNvCxnSpPr>
          <p:nvPr/>
        </p:nvCxnSpPr>
        <p:spPr>
          <a:xfrm>
            <a:off x="2079650" y="3601138"/>
            <a:ext cx="621730" cy="3639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4717656" y="2263174"/>
            <a:ext cx="1800493" cy="369332"/>
          </a:xfrm>
          <a:prstGeom prst="rect">
            <a:avLst/>
          </a:prstGeom>
          <a:noFill/>
        </p:spPr>
        <p:txBody>
          <a:bodyPr wrap="none" rtlCol="0">
            <a:spAutoFit/>
          </a:bodyPr>
          <a:lstStyle/>
          <a:p>
            <a:r>
              <a:rPr lang="de-DE" dirty="0" smtClean="0"/>
              <a:t>Aluminium, Zink</a:t>
            </a:r>
            <a:endParaRPr lang="de-DE" dirty="0"/>
          </a:p>
        </p:txBody>
      </p:sp>
      <p:sp>
        <p:nvSpPr>
          <p:cNvPr id="22" name="Textfeld 21"/>
          <p:cNvSpPr txBox="1"/>
          <p:nvPr/>
        </p:nvSpPr>
        <p:spPr>
          <a:xfrm>
            <a:off x="4717656" y="2870077"/>
            <a:ext cx="3044551" cy="369332"/>
          </a:xfrm>
          <a:prstGeom prst="rect">
            <a:avLst/>
          </a:prstGeom>
          <a:noFill/>
        </p:spPr>
        <p:txBody>
          <a:bodyPr wrap="none" rtlCol="0">
            <a:spAutoFit/>
          </a:bodyPr>
          <a:lstStyle/>
          <a:p>
            <a:r>
              <a:rPr lang="de-DE" dirty="0" smtClean="0"/>
              <a:t>Feuerverzinkung, Verzinnung</a:t>
            </a:r>
            <a:endParaRPr lang="de-DE" dirty="0"/>
          </a:p>
        </p:txBody>
      </p:sp>
      <p:sp>
        <p:nvSpPr>
          <p:cNvPr id="23" name="Textfeld 22"/>
          <p:cNvSpPr txBox="1"/>
          <p:nvPr/>
        </p:nvSpPr>
        <p:spPr>
          <a:xfrm>
            <a:off x="4717656" y="3476980"/>
            <a:ext cx="2655792" cy="369332"/>
          </a:xfrm>
          <a:prstGeom prst="rect">
            <a:avLst/>
          </a:prstGeom>
          <a:noFill/>
        </p:spPr>
        <p:txBody>
          <a:bodyPr wrap="none" rtlCol="0">
            <a:spAutoFit/>
          </a:bodyPr>
          <a:lstStyle/>
          <a:p>
            <a:r>
              <a:rPr lang="de-DE" dirty="0" smtClean="0"/>
              <a:t>Verchromung, Vernickeln</a:t>
            </a:r>
            <a:endParaRPr lang="de-DE" dirty="0"/>
          </a:p>
        </p:txBody>
      </p:sp>
      <p:sp>
        <p:nvSpPr>
          <p:cNvPr id="24" name="Textfeld 23"/>
          <p:cNvSpPr txBox="1"/>
          <p:nvPr/>
        </p:nvSpPr>
        <p:spPr>
          <a:xfrm>
            <a:off x="4717656" y="4083883"/>
            <a:ext cx="2010166" cy="369332"/>
          </a:xfrm>
          <a:prstGeom prst="rect">
            <a:avLst/>
          </a:prstGeom>
          <a:noFill/>
        </p:spPr>
        <p:txBody>
          <a:bodyPr wrap="none" rtlCol="0">
            <a:spAutoFit/>
          </a:bodyPr>
          <a:lstStyle/>
          <a:p>
            <a:r>
              <a:rPr lang="de-DE" dirty="0" smtClean="0"/>
              <a:t>Inchromieren, Zink</a:t>
            </a:r>
            <a:endParaRPr lang="de-DE" dirty="0"/>
          </a:p>
        </p:txBody>
      </p:sp>
      <p:sp>
        <p:nvSpPr>
          <p:cNvPr id="25" name="Textfeld 24"/>
          <p:cNvSpPr txBox="1"/>
          <p:nvPr/>
        </p:nvSpPr>
        <p:spPr>
          <a:xfrm>
            <a:off x="4717655" y="4681475"/>
            <a:ext cx="3343992" cy="369332"/>
          </a:xfrm>
          <a:prstGeom prst="rect">
            <a:avLst/>
          </a:prstGeom>
          <a:noFill/>
        </p:spPr>
        <p:txBody>
          <a:bodyPr wrap="none" rtlCol="0">
            <a:spAutoFit/>
          </a:bodyPr>
          <a:lstStyle/>
          <a:p>
            <a:r>
              <a:rPr lang="de-DE" dirty="0" smtClean="0"/>
              <a:t>Walzplattieren, Sprengplattieren</a:t>
            </a:r>
            <a:endParaRPr lang="de-DE" dirty="0"/>
          </a:p>
        </p:txBody>
      </p:sp>
      <p:sp>
        <p:nvSpPr>
          <p:cNvPr id="26" name="Textfeld 25"/>
          <p:cNvSpPr txBox="1"/>
          <p:nvPr/>
        </p:nvSpPr>
        <p:spPr>
          <a:xfrm>
            <a:off x="4717656" y="5304562"/>
            <a:ext cx="3185487" cy="369332"/>
          </a:xfrm>
          <a:prstGeom prst="rect">
            <a:avLst/>
          </a:prstGeom>
          <a:noFill/>
        </p:spPr>
        <p:txBody>
          <a:bodyPr wrap="none" rtlCol="0">
            <a:spAutoFit/>
          </a:bodyPr>
          <a:lstStyle/>
          <a:p>
            <a:r>
              <a:rPr lang="de-DE" dirty="0" smtClean="0"/>
              <a:t>Flammspritzen, Plasmaspritzen</a:t>
            </a:r>
            <a:endParaRPr lang="de-DE" dirty="0"/>
          </a:p>
        </p:txBody>
      </p:sp>
    </p:spTree>
    <p:extLst>
      <p:ext uri="{BB962C8B-B14F-4D97-AF65-F5344CB8AC3E}">
        <p14:creationId xmlns:p14="http://schemas.microsoft.com/office/powerpoint/2010/main" val="1315726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stretch>
            <a:fillRect/>
          </a:stretch>
        </p:blipFill>
        <p:spPr>
          <a:xfrm>
            <a:off x="0" y="0"/>
            <a:ext cx="9144000" cy="7082437"/>
          </a:xfrm>
          <a:prstGeom prst="rect">
            <a:avLst/>
          </a:prstGeom>
        </p:spPr>
      </p:pic>
    </p:spTree>
    <p:extLst>
      <p:ext uri="{BB962C8B-B14F-4D97-AF65-F5344CB8AC3E}">
        <p14:creationId xmlns:p14="http://schemas.microsoft.com/office/powerpoint/2010/main" val="15589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pieren 21"/>
          <p:cNvGrpSpPr/>
          <p:nvPr/>
        </p:nvGrpSpPr>
        <p:grpSpPr>
          <a:xfrm>
            <a:off x="55009" y="2058398"/>
            <a:ext cx="8854322" cy="4444327"/>
            <a:chOff x="15875" y="11113"/>
            <a:chExt cx="8636000" cy="5824537"/>
          </a:xfrm>
          <a:solidFill>
            <a:srgbClr val="FFC000"/>
          </a:solidFill>
        </p:grpSpPr>
        <p:sp>
          <p:nvSpPr>
            <p:cNvPr id="7" name="Rectangle 2"/>
            <p:cNvSpPr>
              <a:spLocks noChangeArrowheads="1"/>
            </p:cNvSpPr>
            <p:nvPr/>
          </p:nvSpPr>
          <p:spPr bwMode="auto">
            <a:xfrm>
              <a:off x="15875" y="11113"/>
              <a:ext cx="8636000" cy="62706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1" i="0" u="none" strike="noStrike" cap="none" normalizeH="0" baseline="0" smtClean="0">
                  <a:ln>
                    <a:noFill/>
                  </a:ln>
                  <a:effectLst/>
                  <a:latin typeface="Arial" panose="020B0604020202020204" pitchFamily="34" charset="0"/>
                </a:rPr>
                <a:t>Klassifizierung der Beschichtungstechniken</a:t>
              </a:r>
              <a:endParaRPr kumimoji="0" lang="de-DE" sz="1800" b="0" i="0" u="none" strike="noStrike" cap="none" normalizeH="0" baseline="0" smtClean="0">
                <a:ln>
                  <a:noFill/>
                </a:ln>
                <a:effectLst/>
                <a:latin typeface="Arial" panose="020B0604020202020204" pitchFamily="34" charset="0"/>
              </a:endParaRPr>
            </a:p>
          </p:txBody>
        </p:sp>
        <p:cxnSp>
          <p:nvCxnSpPr>
            <p:cNvPr id="1027" name="AutoShape 3"/>
            <p:cNvCxnSpPr>
              <a:cxnSpLocks noChangeShapeType="1"/>
            </p:cNvCxnSpPr>
            <p:nvPr/>
          </p:nvCxnSpPr>
          <p:spPr bwMode="auto">
            <a:xfrm>
              <a:off x="4321175" y="627063"/>
              <a:ext cx="0" cy="722312"/>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sp>
          <p:nvSpPr>
            <p:cNvPr id="8" name="Rectangle 4"/>
            <p:cNvSpPr>
              <a:spLocks noChangeArrowheads="1"/>
            </p:cNvSpPr>
            <p:nvPr/>
          </p:nvSpPr>
          <p:spPr bwMode="auto">
            <a:xfrm>
              <a:off x="2897188" y="1349375"/>
              <a:ext cx="2878137" cy="3476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Auswahlkriterien</a:t>
              </a:r>
              <a:endParaRPr kumimoji="0" lang="de-DE" sz="1800" b="0" i="0" u="none" strike="noStrike" cap="none" normalizeH="0" baseline="0" smtClean="0">
                <a:ln>
                  <a:noFill/>
                </a:ln>
                <a:effectLst/>
                <a:latin typeface="Arial" panose="020B0604020202020204" pitchFamily="34" charset="0"/>
              </a:endParaRPr>
            </a:p>
          </p:txBody>
        </p:sp>
        <p:sp>
          <p:nvSpPr>
            <p:cNvPr id="9" name="Rectangle 5"/>
            <p:cNvSpPr>
              <a:spLocks noChangeArrowheads="1"/>
            </p:cNvSpPr>
            <p:nvPr/>
          </p:nvSpPr>
          <p:spPr bwMode="auto">
            <a:xfrm>
              <a:off x="2897188" y="1697038"/>
              <a:ext cx="2878137" cy="100965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Beanspruchung</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Temperaturverhalten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Chemische Stabilität</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Mechanische Stabilität</a:t>
              </a:r>
              <a:endParaRPr kumimoji="0" lang="de-DE" sz="1800" b="0" i="0" u="none" strike="noStrike" cap="none" normalizeH="0" baseline="0" smtClean="0">
                <a:ln>
                  <a:noFill/>
                </a:ln>
                <a:effectLst/>
                <a:latin typeface="Arial" panose="020B0604020202020204" pitchFamily="34" charset="0"/>
              </a:endParaRPr>
            </a:p>
          </p:txBody>
        </p:sp>
        <p:sp>
          <p:nvSpPr>
            <p:cNvPr id="10" name="Rectangle 6"/>
            <p:cNvSpPr>
              <a:spLocks noChangeArrowheads="1"/>
            </p:cNvSpPr>
            <p:nvPr/>
          </p:nvSpPr>
          <p:spPr bwMode="auto">
            <a:xfrm>
              <a:off x="5775325" y="1697038"/>
              <a:ext cx="2876550" cy="100965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Bauteilgröße</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Wirtschaftlichkeit</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Schichtdicke</a:t>
              </a:r>
              <a:endParaRPr kumimoji="0" lang="de-DE" sz="1800" b="0" i="0" u="none" strike="noStrike" cap="none" normalizeH="0" baseline="0" smtClean="0">
                <a:ln>
                  <a:noFill/>
                </a:ln>
                <a:effectLst/>
                <a:latin typeface="Arial" panose="020B0604020202020204" pitchFamily="34" charset="0"/>
              </a:endParaRPr>
            </a:p>
          </p:txBody>
        </p:sp>
        <p:sp>
          <p:nvSpPr>
            <p:cNvPr id="11" name="Rectangle 7"/>
            <p:cNvSpPr>
              <a:spLocks noChangeArrowheads="1"/>
            </p:cNvSpPr>
            <p:nvPr/>
          </p:nvSpPr>
          <p:spPr bwMode="auto">
            <a:xfrm>
              <a:off x="15875" y="1697038"/>
              <a:ext cx="2878138" cy="100965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Trägerstoff</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Beschichtungsmaterial</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Umgebungsmedien</a:t>
              </a:r>
              <a:endParaRPr kumimoji="0" lang="de-DE" sz="1800" b="0" i="0" u="none" strike="noStrike" cap="none" normalizeH="0" baseline="0" smtClean="0">
                <a:ln>
                  <a:noFill/>
                </a:ln>
                <a:effectLst/>
                <a:latin typeface="Arial" panose="020B0604020202020204" pitchFamily="34" charset="0"/>
              </a:endParaRPr>
            </a:p>
          </p:txBody>
        </p:sp>
        <p:sp>
          <p:nvSpPr>
            <p:cNvPr id="12" name="Rectangle 8"/>
            <p:cNvSpPr>
              <a:spLocks noChangeArrowheads="1"/>
            </p:cNvSpPr>
            <p:nvPr/>
          </p:nvSpPr>
          <p:spPr bwMode="auto">
            <a:xfrm>
              <a:off x="6486525" y="3033713"/>
              <a:ext cx="2165350" cy="120332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Sintern</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de-DE" sz="1100" b="0" i="0" u="none" strike="noStrike" cap="none" normalizeH="0" baseline="0" smtClean="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de-DE" sz="1100" b="0" i="0" u="none" strike="noStrike" cap="none" normalizeH="0" baseline="0" smtClean="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Schweißen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Auftragsschweißen</a:t>
              </a:r>
              <a:endParaRPr kumimoji="0" lang="de-DE" sz="1800" b="0" i="0" u="none" strike="noStrike" cap="none" normalizeH="0" baseline="0" smtClean="0">
                <a:ln>
                  <a:noFill/>
                </a:ln>
                <a:effectLst/>
                <a:latin typeface="Arial" panose="020B0604020202020204" pitchFamily="34" charset="0"/>
              </a:endParaRPr>
            </a:p>
          </p:txBody>
        </p:sp>
        <p:sp>
          <p:nvSpPr>
            <p:cNvPr id="13" name="Rectangle 9"/>
            <p:cNvSpPr>
              <a:spLocks noChangeArrowheads="1"/>
            </p:cNvSpPr>
            <p:nvPr/>
          </p:nvSpPr>
          <p:spPr bwMode="auto">
            <a:xfrm>
              <a:off x="4321175" y="3033713"/>
              <a:ext cx="2165350" cy="120332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Thermisches Spritzen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Flammspritzen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Lichtbogenspritzen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Plasmaspritzen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Detonationsbeschichten</a:t>
              </a:r>
              <a:endParaRPr kumimoji="0" lang="de-DE" sz="1800" b="0" i="0" u="none" strike="noStrike" cap="none" normalizeH="0" baseline="0" smtClean="0">
                <a:ln>
                  <a:noFill/>
                </a:ln>
                <a:effectLst/>
                <a:latin typeface="Arial" panose="020B0604020202020204" pitchFamily="34" charset="0"/>
              </a:endParaRPr>
            </a:p>
          </p:txBody>
        </p:sp>
        <p:sp>
          <p:nvSpPr>
            <p:cNvPr id="14" name="Rectangle 10"/>
            <p:cNvSpPr>
              <a:spLocks noChangeArrowheads="1"/>
            </p:cNvSpPr>
            <p:nvPr/>
          </p:nvSpPr>
          <p:spPr bwMode="auto">
            <a:xfrm>
              <a:off x="2155825" y="3033713"/>
              <a:ext cx="2165350" cy="120332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Galvanik</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de-DE" sz="1100" b="0" i="0" u="none" strike="noStrike" cap="none" normalizeH="0" baseline="0" smtClean="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de-DE" sz="1100" b="0" i="0" u="none" strike="noStrike" cap="none" normalizeH="0" baseline="0" smtClean="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Chemische Verfahren</a:t>
              </a:r>
              <a:endParaRPr kumimoji="0" lang="de-DE" sz="1800" b="0" i="0" u="none" strike="noStrike" cap="none" normalizeH="0" baseline="0" smtClean="0">
                <a:ln>
                  <a:noFill/>
                </a:ln>
                <a:effectLst/>
                <a:latin typeface="Arial" panose="020B0604020202020204" pitchFamily="34" charset="0"/>
              </a:endParaRPr>
            </a:p>
          </p:txBody>
        </p:sp>
        <p:sp>
          <p:nvSpPr>
            <p:cNvPr id="15" name="Rectangle 11"/>
            <p:cNvSpPr>
              <a:spLocks noChangeArrowheads="1"/>
            </p:cNvSpPr>
            <p:nvPr/>
          </p:nvSpPr>
          <p:spPr bwMode="auto">
            <a:xfrm>
              <a:off x="15875" y="3033713"/>
              <a:ext cx="2139950" cy="120332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1" i="0" u="sng" strike="noStrike" cap="none" normalizeH="0" baseline="0" smtClean="0">
                  <a:ln>
                    <a:noFill/>
                  </a:ln>
                  <a:effectLst/>
                  <a:latin typeface="Arial" panose="020B0604020202020204" pitchFamily="34" charset="0"/>
                </a:rPr>
                <a:t>C</a:t>
              </a:r>
              <a:r>
                <a:rPr kumimoji="0" lang="de-DE" sz="1100" b="0" i="0" u="none" strike="noStrike" cap="none" normalizeH="0" baseline="0" smtClean="0">
                  <a:ln>
                    <a:noFill/>
                  </a:ln>
                  <a:effectLst/>
                  <a:latin typeface="Arial" panose="020B0604020202020204" pitchFamily="34" charset="0"/>
                </a:rPr>
                <a:t>hemical </a:t>
              </a:r>
              <a:r>
                <a:rPr kumimoji="0" lang="de-DE" sz="1100" b="1" i="0" u="sng" strike="noStrike" cap="none" normalizeH="0" baseline="0" smtClean="0">
                  <a:ln>
                    <a:noFill/>
                  </a:ln>
                  <a:effectLst/>
                  <a:latin typeface="Arial" panose="020B0604020202020204" pitchFamily="34" charset="0"/>
                </a:rPr>
                <a:t>V</a:t>
              </a:r>
              <a:r>
                <a:rPr kumimoji="0" lang="de-DE" sz="1100" b="0" i="0" u="none" strike="noStrike" cap="none" normalizeH="0" baseline="0" smtClean="0">
                  <a:ln>
                    <a:noFill/>
                  </a:ln>
                  <a:effectLst/>
                  <a:latin typeface="Arial" panose="020B0604020202020204" pitchFamily="34" charset="0"/>
                </a:rPr>
                <a:t>apour </a:t>
              </a:r>
              <a:r>
                <a:rPr kumimoji="0" lang="de-DE" sz="1100" b="1" i="0" u="sng" strike="noStrike" cap="none" normalizeH="0" baseline="0" smtClean="0">
                  <a:ln>
                    <a:noFill/>
                  </a:ln>
                  <a:effectLst/>
                  <a:latin typeface="Arial" panose="020B0604020202020204" pitchFamily="34" charset="0"/>
                </a:rPr>
                <a:t>D</a:t>
              </a:r>
              <a:r>
                <a:rPr kumimoji="0" lang="de-DE" sz="1100" b="0" i="0" u="none" strike="noStrike" cap="none" normalizeH="0" baseline="0" smtClean="0">
                  <a:ln>
                    <a:noFill/>
                  </a:ln>
                  <a:effectLst/>
                  <a:latin typeface="Arial" panose="020B0604020202020204" pitchFamily="34" charset="0"/>
                </a:rPr>
                <a:t>eposition</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de-DE" sz="1100" b="0" i="0" u="none" strike="noStrike" cap="none" normalizeH="0" baseline="0" smtClean="0">
                <a:ln>
                  <a:noFill/>
                </a:ln>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1" i="0" u="sng" strike="noStrike" cap="none" normalizeH="0" baseline="0" smtClean="0">
                  <a:ln>
                    <a:noFill/>
                  </a:ln>
                  <a:effectLst/>
                  <a:latin typeface="Arial" panose="020B0604020202020204" pitchFamily="34" charset="0"/>
                </a:rPr>
                <a:t>P</a:t>
              </a:r>
              <a:r>
                <a:rPr kumimoji="0" lang="de-DE" sz="1100" b="0" i="0" u="none" strike="noStrike" cap="none" normalizeH="0" baseline="0" smtClean="0">
                  <a:ln>
                    <a:noFill/>
                  </a:ln>
                  <a:effectLst/>
                  <a:latin typeface="Arial" panose="020B0604020202020204" pitchFamily="34" charset="0"/>
                </a:rPr>
                <a:t>hysical </a:t>
              </a:r>
              <a:r>
                <a:rPr kumimoji="0" lang="de-DE" sz="1100" b="1" i="0" u="sng" strike="noStrike" cap="none" normalizeH="0" baseline="0" smtClean="0">
                  <a:ln>
                    <a:noFill/>
                  </a:ln>
                  <a:effectLst/>
                  <a:latin typeface="Arial" panose="020B0604020202020204" pitchFamily="34" charset="0"/>
                </a:rPr>
                <a:t>V</a:t>
              </a:r>
              <a:r>
                <a:rPr kumimoji="0" lang="de-DE" sz="1100" b="0" i="0" u="none" strike="noStrike" cap="none" normalizeH="0" baseline="0" smtClean="0">
                  <a:ln>
                    <a:noFill/>
                  </a:ln>
                  <a:effectLst/>
                  <a:latin typeface="Arial" panose="020B0604020202020204" pitchFamily="34" charset="0"/>
                </a:rPr>
                <a:t>apour </a:t>
              </a:r>
              <a:r>
                <a:rPr kumimoji="0" lang="de-DE" sz="1100" b="1" i="0" u="sng" strike="noStrike" cap="none" normalizeH="0" baseline="0" smtClean="0">
                  <a:ln>
                    <a:noFill/>
                  </a:ln>
                  <a:effectLst/>
                  <a:latin typeface="Arial" panose="020B0604020202020204" pitchFamily="34" charset="0"/>
                </a:rPr>
                <a:t>D</a:t>
              </a:r>
              <a:r>
                <a:rPr kumimoji="0" lang="de-DE" sz="1100" b="0" i="0" u="none" strike="noStrike" cap="none" normalizeH="0" baseline="0" smtClean="0">
                  <a:ln>
                    <a:noFill/>
                  </a:ln>
                  <a:effectLst/>
                  <a:latin typeface="Arial" panose="020B0604020202020204" pitchFamily="34" charset="0"/>
                </a:rPr>
                <a:t>eposition</a:t>
              </a:r>
              <a:endParaRPr kumimoji="0" lang="de-DE" sz="1800" b="0" i="0" u="none" strike="noStrike" cap="none" normalizeH="0" baseline="0" smtClean="0">
                <a:ln>
                  <a:noFill/>
                </a:ln>
                <a:effectLst/>
                <a:latin typeface="Arial" panose="020B0604020202020204" pitchFamily="34" charset="0"/>
              </a:endParaRPr>
            </a:p>
          </p:txBody>
        </p:sp>
        <p:cxnSp>
          <p:nvCxnSpPr>
            <p:cNvPr id="1036" name="AutoShape 12"/>
            <p:cNvCxnSpPr>
              <a:cxnSpLocks noChangeShapeType="1"/>
            </p:cNvCxnSpPr>
            <p:nvPr/>
          </p:nvCxnSpPr>
          <p:spPr bwMode="auto">
            <a:xfrm>
              <a:off x="1087438" y="4237038"/>
              <a:ext cx="0" cy="481012"/>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sp>
          <p:nvSpPr>
            <p:cNvPr id="16" name="Rectangle 13"/>
            <p:cNvSpPr>
              <a:spLocks noChangeArrowheads="1"/>
            </p:cNvSpPr>
            <p:nvPr/>
          </p:nvSpPr>
          <p:spPr bwMode="auto">
            <a:xfrm rot="10800000" flipV="1">
              <a:off x="15875" y="4718050"/>
              <a:ext cx="2139950" cy="269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Gasphase</a:t>
              </a:r>
              <a:endParaRPr kumimoji="0" lang="de-DE" sz="1800" b="0" i="0" u="none" strike="noStrike" cap="none" normalizeH="0" baseline="0" smtClean="0">
                <a:ln>
                  <a:noFill/>
                </a:ln>
                <a:effectLst/>
                <a:latin typeface="Arial" panose="020B0604020202020204" pitchFamily="34" charset="0"/>
              </a:endParaRPr>
            </a:p>
          </p:txBody>
        </p:sp>
        <p:sp>
          <p:nvSpPr>
            <p:cNvPr id="17" name="Rectangle 14"/>
            <p:cNvSpPr>
              <a:spLocks noChangeArrowheads="1"/>
            </p:cNvSpPr>
            <p:nvPr/>
          </p:nvSpPr>
          <p:spPr bwMode="auto">
            <a:xfrm rot="10800000" flipV="1">
              <a:off x="2155825" y="4718050"/>
              <a:ext cx="2165350" cy="269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Lösung</a:t>
              </a:r>
              <a:endParaRPr kumimoji="0" lang="de-DE" sz="1800" b="0" i="0" u="none" strike="noStrike" cap="none" normalizeH="0" baseline="0" smtClean="0">
                <a:ln>
                  <a:noFill/>
                </a:ln>
                <a:effectLst/>
                <a:latin typeface="Arial" panose="020B0604020202020204" pitchFamily="34" charset="0"/>
              </a:endParaRPr>
            </a:p>
          </p:txBody>
        </p:sp>
        <p:sp>
          <p:nvSpPr>
            <p:cNvPr id="18" name="Rectangle 15"/>
            <p:cNvSpPr>
              <a:spLocks noChangeArrowheads="1"/>
            </p:cNvSpPr>
            <p:nvPr/>
          </p:nvSpPr>
          <p:spPr bwMode="auto">
            <a:xfrm rot="10800000" flipV="1">
              <a:off x="4321175" y="4718050"/>
              <a:ext cx="2165350" cy="269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Tröpfchen</a:t>
              </a:r>
              <a:endParaRPr kumimoji="0" lang="de-DE" sz="1800" b="0" i="0" u="none" strike="noStrike" cap="none" normalizeH="0" baseline="0" smtClean="0">
                <a:ln>
                  <a:noFill/>
                </a:ln>
                <a:effectLst/>
                <a:latin typeface="Arial" panose="020B0604020202020204" pitchFamily="34" charset="0"/>
              </a:endParaRPr>
            </a:p>
          </p:txBody>
        </p:sp>
        <p:sp>
          <p:nvSpPr>
            <p:cNvPr id="19" name="Rectangle 16"/>
            <p:cNvSpPr>
              <a:spLocks noChangeArrowheads="1"/>
            </p:cNvSpPr>
            <p:nvPr/>
          </p:nvSpPr>
          <p:spPr bwMode="auto">
            <a:xfrm rot="10800000" flipV="1">
              <a:off x="6486525" y="4718050"/>
              <a:ext cx="2165350" cy="269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000" b="0" i="0" u="none" strike="noStrike" cap="none" normalizeH="0" baseline="0" smtClean="0">
                  <a:ln>
                    <a:noFill/>
                  </a:ln>
                  <a:effectLst/>
                  <a:latin typeface="Arial" panose="020B0604020202020204" pitchFamily="34" charset="0"/>
                </a:rPr>
                <a:t>Feststoffpartikel</a:t>
              </a:r>
              <a:endParaRPr kumimoji="0" lang="de-DE" sz="1800" b="0" i="0" u="none" strike="noStrike" cap="none" normalizeH="0" baseline="0" smtClean="0">
                <a:ln>
                  <a:noFill/>
                </a:ln>
                <a:effectLst/>
                <a:latin typeface="Arial" panose="020B0604020202020204" pitchFamily="34" charset="0"/>
              </a:endParaRPr>
            </a:p>
          </p:txBody>
        </p:sp>
        <p:cxnSp>
          <p:nvCxnSpPr>
            <p:cNvPr id="1041" name="AutoShape 17"/>
            <p:cNvCxnSpPr>
              <a:cxnSpLocks noChangeShapeType="1"/>
            </p:cNvCxnSpPr>
            <p:nvPr/>
          </p:nvCxnSpPr>
          <p:spPr bwMode="auto">
            <a:xfrm>
              <a:off x="3251200" y="4237038"/>
              <a:ext cx="0" cy="481012"/>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cxnSp>
          <p:nvCxnSpPr>
            <p:cNvPr id="1042" name="AutoShape 18"/>
            <p:cNvCxnSpPr>
              <a:cxnSpLocks noChangeShapeType="1"/>
            </p:cNvCxnSpPr>
            <p:nvPr/>
          </p:nvCxnSpPr>
          <p:spPr bwMode="auto">
            <a:xfrm>
              <a:off x="5416550" y="4237038"/>
              <a:ext cx="0" cy="481012"/>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cxnSp>
          <p:nvCxnSpPr>
            <p:cNvPr id="1043" name="AutoShape 19"/>
            <p:cNvCxnSpPr>
              <a:cxnSpLocks noChangeShapeType="1"/>
            </p:cNvCxnSpPr>
            <p:nvPr/>
          </p:nvCxnSpPr>
          <p:spPr bwMode="auto">
            <a:xfrm>
              <a:off x="7573963" y="4237038"/>
              <a:ext cx="0" cy="481012"/>
            </a:xfrm>
            <a:prstGeom prst="straightConnector1">
              <a:avLst/>
            </a:prstGeom>
            <a:ln>
              <a:headEnd/>
              <a:tailEnd type="triangle" w="med" len="med"/>
            </a:ln>
          </p:spPr>
          <p:style>
            <a:lnRef idx="2">
              <a:schemeClr val="accent1"/>
            </a:lnRef>
            <a:fillRef idx="1">
              <a:schemeClr val="lt1"/>
            </a:fillRef>
            <a:effectRef idx="0">
              <a:schemeClr val="accent1"/>
            </a:effectRef>
            <a:fontRef idx="minor">
              <a:schemeClr val="dk1"/>
            </a:fontRef>
          </p:style>
        </p:cxnSp>
        <p:sp>
          <p:nvSpPr>
            <p:cNvPr id="20" name="Rectangle 20"/>
            <p:cNvSpPr>
              <a:spLocks noChangeArrowheads="1"/>
            </p:cNvSpPr>
            <p:nvPr/>
          </p:nvSpPr>
          <p:spPr bwMode="auto">
            <a:xfrm rot="10800000" flipV="1">
              <a:off x="3251200" y="5565775"/>
              <a:ext cx="2165350" cy="2698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sz="1100" b="0" i="0" u="none" strike="noStrike" cap="none" normalizeH="0" baseline="0" smtClean="0">
                  <a:ln>
                    <a:noFill/>
                  </a:ln>
                  <a:effectLst/>
                  <a:latin typeface="Arial" panose="020B0604020202020204" pitchFamily="34" charset="0"/>
                </a:rPr>
                <a:t>Schicht</a:t>
              </a:r>
              <a:endParaRPr kumimoji="0" lang="de-DE" sz="1800" b="0" i="0" u="none" strike="noStrike" cap="none" normalizeH="0" baseline="0" smtClean="0">
                <a:ln>
                  <a:noFill/>
                </a:ln>
                <a:effectLst/>
                <a:latin typeface="Arial" panose="020B0604020202020204" pitchFamily="34" charset="0"/>
              </a:endParaRPr>
            </a:p>
          </p:txBody>
        </p:sp>
        <p:sp>
          <p:nvSpPr>
            <p:cNvPr id="21" name="AutoShape 21"/>
            <p:cNvSpPr>
              <a:spLocks/>
            </p:cNvSpPr>
            <p:nvPr/>
          </p:nvSpPr>
          <p:spPr bwMode="auto">
            <a:xfrm rot="5400000">
              <a:off x="4102893" y="900907"/>
              <a:ext cx="461963" cy="8636000"/>
            </a:xfrm>
            <a:prstGeom prst="rightBrace">
              <a:avLst>
                <a:gd name="adj1" fmla="val 155784"/>
                <a:gd name="adj2" fmla="val 49241"/>
              </a:avLst>
            </a:prstGeom>
            <a:ln>
              <a:headEnd/>
              <a:tailEnd/>
            </a:ln>
          </p:spPr>
          <p:style>
            <a:lnRef idx="2">
              <a:schemeClr val="accent1"/>
            </a:lnRef>
            <a:fillRef idx="1">
              <a:schemeClr val="lt1"/>
            </a:fillRef>
            <a:effectRef idx="0">
              <a:schemeClr val="accent1"/>
            </a:effectRef>
            <a:fontRef idx="minor">
              <a:schemeClr val="dk1"/>
            </a:fontRef>
          </p:style>
          <p:txBody>
            <a:bodyPr vert="horz" wrap="square" lIns="36576" tIns="36576" rIns="36576" bIns="36576" numCol="1" anchor="t" anchorCtr="0" compatLnSpc="1">
              <a:prstTxWarp prst="textNoShape">
                <a:avLst/>
              </a:prstTxWarp>
            </a:bodyPr>
            <a:lstStyle/>
            <a:p>
              <a:endParaRPr lang="de-DE"/>
            </a:p>
          </p:txBody>
        </p:sp>
      </p:grpSp>
      <p:sp>
        <p:nvSpPr>
          <p:cNvPr id="2" name="Titel 1"/>
          <p:cNvSpPr>
            <a:spLocks noGrp="1"/>
          </p:cNvSpPr>
          <p:nvPr>
            <p:ph type="title"/>
          </p:nvPr>
        </p:nvSpPr>
        <p:spPr/>
        <p:txBody>
          <a:bodyPr/>
          <a:lstStyle/>
          <a:p>
            <a:r>
              <a:rPr lang="de-DE" dirty="0" smtClean="0"/>
              <a:t>Klassifizierung</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23</a:t>
            </a:fld>
            <a:endParaRPr lang="de-DE"/>
          </a:p>
        </p:txBody>
      </p:sp>
    </p:spTree>
    <p:extLst>
      <p:ext uri="{BB962C8B-B14F-4D97-AF65-F5344CB8AC3E}">
        <p14:creationId xmlns:p14="http://schemas.microsoft.com/office/powerpoint/2010/main" val="29088577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Thermisches Spritzen</a:t>
            </a:r>
            <a:endParaRPr lang="de-DE" dirty="0"/>
          </a:p>
        </p:txBody>
      </p:sp>
      <p:sp>
        <p:nvSpPr>
          <p:cNvPr id="3" name="Inhaltsplatzhalter 2"/>
          <p:cNvSpPr>
            <a:spLocks noGrp="1"/>
          </p:cNvSpPr>
          <p:nvPr>
            <p:ph idx="1"/>
          </p:nvPr>
        </p:nvSpPr>
        <p:spPr/>
        <p:txBody>
          <a:bodyPr>
            <a:normAutofit lnSpcReduction="10000"/>
          </a:bodyPr>
          <a:lstStyle/>
          <a:p>
            <a:r>
              <a:rPr lang="de-DE" dirty="0" smtClean="0"/>
              <a:t>Thermische Beschichtungsverfahren sind Techniken zum Beschichten:</a:t>
            </a:r>
          </a:p>
          <a:p>
            <a:pPr lvl="1"/>
            <a:r>
              <a:rPr lang="de-DE" dirty="0" smtClean="0"/>
              <a:t>Schutz gegen Verschleiß, Korrosion</a:t>
            </a:r>
          </a:p>
          <a:p>
            <a:pPr lvl="1"/>
            <a:r>
              <a:rPr lang="de-DE" dirty="0" smtClean="0"/>
              <a:t>Erzielen von elektrischen Eigenschaften, magnetische Eigenschaften</a:t>
            </a:r>
          </a:p>
          <a:p>
            <a:endParaRPr lang="de-DE" dirty="0"/>
          </a:p>
          <a:p>
            <a:r>
              <a:rPr lang="de-DE" dirty="0" smtClean="0"/>
              <a:t>Spritzzusatz ist in Pulver-, Draht- oder </a:t>
            </a:r>
            <a:r>
              <a:rPr lang="de-DE" dirty="0" err="1" smtClean="0"/>
              <a:t>Stabform</a:t>
            </a:r>
            <a:endParaRPr lang="de-DE" dirty="0" smtClean="0"/>
          </a:p>
          <a:p>
            <a:pPr lvl="1"/>
            <a:r>
              <a:rPr lang="de-DE" dirty="0" smtClean="0"/>
              <a:t>wird einer Wärmequelle zugeführt</a:t>
            </a:r>
          </a:p>
          <a:p>
            <a:pPr lvl="1"/>
            <a:r>
              <a:rPr lang="de-DE" dirty="0" smtClean="0"/>
              <a:t>darin aufgeschmolzen</a:t>
            </a:r>
          </a:p>
          <a:p>
            <a:pPr lvl="1"/>
            <a:endParaRPr lang="de-DE" dirty="0"/>
          </a:p>
          <a:p>
            <a:r>
              <a:rPr lang="de-DE" dirty="0" smtClean="0"/>
              <a:t>Gasstrom schleudert Partikel auf das Substrat</a:t>
            </a:r>
          </a:p>
          <a:p>
            <a:pPr lvl="1"/>
            <a:r>
              <a:rPr lang="de-DE" dirty="0" smtClean="0"/>
              <a:t>Substrat unterliegt beim Beschichtungsverfahren geringen thermische Belastung</a:t>
            </a:r>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24</a:t>
            </a:fld>
            <a:endParaRPr lang="de-DE"/>
          </a:p>
        </p:txBody>
      </p:sp>
    </p:spTree>
    <p:extLst>
      <p:ext uri="{BB962C8B-B14F-4D97-AF65-F5344CB8AC3E}">
        <p14:creationId xmlns:p14="http://schemas.microsoft.com/office/powerpoint/2010/main" val="19416381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Thermisches Spritzen</a:t>
            </a:r>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25</a:t>
            </a:fld>
            <a:endParaRPr lang="de-DE"/>
          </a:p>
        </p:txBody>
      </p:sp>
      <p:grpSp>
        <p:nvGrpSpPr>
          <p:cNvPr id="7" name="Group 2"/>
          <p:cNvGrpSpPr>
            <a:grpSpLocks/>
          </p:cNvGrpSpPr>
          <p:nvPr/>
        </p:nvGrpSpPr>
        <p:grpSpPr bwMode="auto">
          <a:xfrm>
            <a:off x="600940" y="2122795"/>
            <a:ext cx="6827233" cy="4552641"/>
            <a:chOff x="106017943" y="107541392"/>
            <a:chExt cx="8172726" cy="5784573"/>
          </a:xfrm>
        </p:grpSpPr>
        <p:sp>
          <p:nvSpPr>
            <p:cNvPr id="8" name="Oval 3"/>
            <p:cNvSpPr>
              <a:spLocks noChangeArrowheads="1"/>
            </p:cNvSpPr>
            <p:nvPr/>
          </p:nvSpPr>
          <p:spPr bwMode="auto">
            <a:xfrm>
              <a:off x="106910260" y="109002443"/>
              <a:ext cx="2082248" cy="1103244"/>
            </a:xfrm>
            <a:prstGeom prst="ellipse">
              <a:avLst/>
            </a:prstGeom>
            <a:pattFill prst="pct90">
              <a:fgClr>
                <a:srgbClr val="FFFFFF"/>
              </a:fgClr>
              <a:bgClr>
                <a:srgbClr val="FF0000"/>
              </a:bgClr>
            </a:patt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9" name="Rectangle 4"/>
            <p:cNvSpPr>
              <a:spLocks noChangeArrowheads="1"/>
            </p:cNvSpPr>
            <p:nvPr/>
          </p:nvSpPr>
          <p:spPr bwMode="auto">
            <a:xfrm>
              <a:off x="106030643" y="109002443"/>
              <a:ext cx="1908314" cy="1103244"/>
            </a:xfrm>
            <a:prstGeom prst="rect">
              <a:avLst/>
            </a:prstGeom>
            <a:gradFill rotWithShape="0">
              <a:gsLst>
                <a:gs pos="0">
                  <a:srgbClr val="C0C0C0">
                    <a:gamma/>
                    <a:tint val="20000"/>
                    <a:invGamma/>
                  </a:srgbClr>
                </a:gs>
                <a:gs pos="100000">
                  <a:srgbClr val="C0C0C0"/>
                </a:gs>
              </a:gsLst>
              <a:lin ang="2700000" scaled="1"/>
            </a:gra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cxnSp>
          <p:nvCxnSpPr>
            <p:cNvPr id="3077" name="AutoShape 5"/>
            <p:cNvCxnSpPr>
              <a:cxnSpLocks noChangeShapeType="1"/>
            </p:cNvCxnSpPr>
            <p:nvPr/>
          </p:nvCxnSpPr>
          <p:spPr bwMode="auto">
            <a:xfrm flipV="1">
              <a:off x="107948896" y="107799809"/>
              <a:ext cx="5496339" cy="1202634"/>
            </a:xfrm>
            <a:prstGeom prst="straightConnector1">
              <a:avLst/>
            </a:prstGeom>
            <a:noFill/>
            <a:ln w="31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3078" name="AutoShape 6"/>
            <p:cNvCxnSpPr>
              <a:cxnSpLocks noChangeShapeType="1"/>
            </p:cNvCxnSpPr>
            <p:nvPr/>
          </p:nvCxnSpPr>
          <p:spPr bwMode="auto">
            <a:xfrm>
              <a:off x="107924049" y="110105687"/>
              <a:ext cx="5506277" cy="1172818"/>
            </a:xfrm>
            <a:prstGeom prst="straightConnector1">
              <a:avLst/>
            </a:prstGeom>
            <a:noFill/>
            <a:ln w="3175" algn="ctr">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0" name="Rectangle 7"/>
            <p:cNvSpPr>
              <a:spLocks noChangeArrowheads="1"/>
            </p:cNvSpPr>
            <p:nvPr/>
          </p:nvSpPr>
          <p:spPr bwMode="auto">
            <a:xfrm>
              <a:off x="113455174" y="107789870"/>
              <a:ext cx="735495" cy="3528392"/>
            </a:xfrm>
            <a:prstGeom prst="rect">
              <a:avLst/>
            </a:prstGeom>
            <a:solidFill>
              <a:srgbClr val="808080"/>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cxnSp>
          <p:nvCxnSpPr>
            <p:cNvPr id="3080" name="AutoShape 8"/>
            <p:cNvCxnSpPr>
              <a:cxnSpLocks noChangeShapeType="1"/>
            </p:cNvCxnSpPr>
            <p:nvPr/>
          </p:nvCxnSpPr>
          <p:spPr bwMode="auto">
            <a:xfrm>
              <a:off x="108992508" y="109573943"/>
              <a:ext cx="4442791" cy="1"/>
            </a:xfrm>
            <a:prstGeom prst="straightConnector1">
              <a:avLst/>
            </a:prstGeom>
            <a:noFill/>
            <a:ln w="3175" algn="ctr">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3081" name="AutoShape 9"/>
            <p:cNvCxnSpPr>
              <a:cxnSpLocks noChangeShapeType="1"/>
            </p:cNvCxnSpPr>
            <p:nvPr/>
          </p:nvCxnSpPr>
          <p:spPr bwMode="auto">
            <a:xfrm flipV="1">
              <a:off x="108704269" y="108440882"/>
              <a:ext cx="4731026" cy="705678"/>
            </a:xfrm>
            <a:prstGeom prst="straightConnector1">
              <a:avLst/>
            </a:prstGeom>
            <a:noFill/>
            <a:ln w="3175" algn="ctr">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3082" name="AutoShape 10"/>
            <p:cNvCxnSpPr>
              <a:cxnSpLocks noChangeShapeType="1"/>
            </p:cNvCxnSpPr>
            <p:nvPr/>
          </p:nvCxnSpPr>
          <p:spPr bwMode="auto">
            <a:xfrm>
              <a:off x="108704269" y="109946660"/>
              <a:ext cx="4740965" cy="636105"/>
            </a:xfrm>
            <a:prstGeom prst="straightConnector1">
              <a:avLst/>
            </a:prstGeom>
            <a:noFill/>
            <a:ln w="3175" algn="ctr">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3083" name="AutoShape 11"/>
            <p:cNvCxnSpPr>
              <a:cxnSpLocks noChangeShapeType="1"/>
            </p:cNvCxnSpPr>
            <p:nvPr/>
          </p:nvCxnSpPr>
          <p:spPr bwMode="auto">
            <a:xfrm flipV="1">
              <a:off x="108912995" y="108908022"/>
              <a:ext cx="4532244" cy="417443"/>
            </a:xfrm>
            <a:prstGeom prst="straightConnector1">
              <a:avLst/>
            </a:prstGeom>
            <a:noFill/>
            <a:ln w="3175" algn="ctr">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3084" name="AutoShape 12"/>
            <p:cNvCxnSpPr>
              <a:cxnSpLocks noChangeShapeType="1"/>
            </p:cNvCxnSpPr>
            <p:nvPr/>
          </p:nvCxnSpPr>
          <p:spPr bwMode="auto">
            <a:xfrm>
              <a:off x="108903053" y="109747877"/>
              <a:ext cx="4562061" cy="367748"/>
            </a:xfrm>
            <a:prstGeom prst="straightConnector1">
              <a:avLst/>
            </a:prstGeom>
            <a:noFill/>
            <a:ln w="3175" algn="ctr">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1" name="AutoShape 13"/>
            <p:cNvSpPr>
              <a:spLocks noChangeArrowheads="1"/>
            </p:cNvSpPr>
            <p:nvPr/>
          </p:nvSpPr>
          <p:spPr bwMode="auto">
            <a:xfrm rot="10800000">
              <a:off x="112968157" y="107789870"/>
              <a:ext cx="477077" cy="3528392"/>
            </a:xfrm>
            <a:prstGeom prst="flowChartDelay">
              <a:avLst/>
            </a:prstGeom>
            <a:solidFill>
              <a:srgbClr val="C285A3"/>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cxnSp>
          <p:nvCxnSpPr>
            <p:cNvPr id="3086" name="AutoShape 14"/>
            <p:cNvCxnSpPr>
              <a:cxnSpLocks noChangeShapeType="1"/>
            </p:cNvCxnSpPr>
            <p:nvPr/>
          </p:nvCxnSpPr>
          <p:spPr bwMode="auto">
            <a:xfrm flipV="1">
              <a:off x="112391687" y="111258626"/>
              <a:ext cx="685800" cy="626165"/>
            </a:xfrm>
            <a:prstGeom prst="straightConnector1">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2" name="Oval 15"/>
            <p:cNvSpPr>
              <a:spLocks noChangeArrowheads="1"/>
            </p:cNvSpPr>
            <p:nvPr/>
          </p:nvSpPr>
          <p:spPr bwMode="auto">
            <a:xfrm>
              <a:off x="110751731" y="111616435"/>
              <a:ext cx="1888435" cy="1709530"/>
            </a:xfrm>
            <a:prstGeom prst="ellipse">
              <a:avLst/>
            </a:prstGeom>
            <a:noFill/>
            <a:ln w="3175" algn="ctr">
              <a:solidFill>
                <a:srgbClr val="000000"/>
              </a:solidFill>
              <a:prstDash val="dash"/>
              <a:round/>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3" name="Oval 16"/>
            <p:cNvSpPr>
              <a:spLocks noChangeArrowheads="1"/>
            </p:cNvSpPr>
            <p:nvPr/>
          </p:nvSpPr>
          <p:spPr bwMode="auto">
            <a:xfrm>
              <a:off x="111308322" y="111864913"/>
              <a:ext cx="129208" cy="139148"/>
            </a:xfrm>
            <a:prstGeom prst="ellipse">
              <a:avLst/>
            </a:prstGeom>
            <a:solidFill>
              <a:srgbClr val="5B9BD5"/>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4" name="Oval 17"/>
            <p:cNvSpPr>
              <a:spLocks noChangeArrowheads="1"/>
            </p:cNvSpPr>
            <p:nvPr/>
          </p:nvSpPr>
          <p:spPr bwMode="auto">
            <a:xfrm>
              <a:off x="111124448" y="112227691"/>
              <a:ext cx="129208" cy="139148"/>
            </a:xfrm>
            <a:prstGeom prst="ellipse">
              <a:avLst/>
            </a:prstGeom>
            <a:solidFill>
              <a:srgbClr val="5B9BD5"/>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5" name="Oval 18"/>
            <p:cNvSpPr>
              <a:spLocks noChangeArrowheads="1"/>
            </p:cNvSpPr>
            <p:nvPr/>
          </p:nvSpPr>
          <p:spPr bwMode="auto">
            <a:xfrm>
              <a:off x="111348079" y="112630226"/>
              <a:ext cx="129208" cy="139148"/>
            </a:xfrm>
            <a:prstGeom prst="ellipse">
              <a:avLst/>
            </a:prstGeom>
            <a:solidFill>
              <a:srgbClr val="5B9BD5"/>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6" name="Oval 19"/>
            <p:cNvSpPr>
              <a:spLocks noChangeArrowheads="1"/>
            </p:cNvSpPr>
            <p:nvPr/>
          </p:nvSpPr>
          <p:spPr bwMode="auto">
            <a:xfrm>
              <a:off x="111541892" y="113052639"/>
              <a:ext cx="129208" cy="139148"/>
            </a:xfrm>
            <a:prstGeom prst="ellipse">
              <a:avLst/>
            </a:prstGeom>
            <a:solidFill>
              <a:srgbClr val="5B9BD5"/>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7" name="Oval 20"/>
            <p:cNvSpPr>
              <a:spLocks noChangeArrowheads="1"/>
            </p:cNvSpPr>
            <p:nvPr/>
          </p:nvSpPr>
          <p:spPr bwMode="auto">
            <a:xfrm>
              <a:off x="110980330" y="112560652"/>
              <a:ext cx="129208" cy="139148"/>
            </a:xfrm>
            <a:prstGeom prst="ellipse">
              <a:avLst/>
            </a:prstGeom>
            <a:solidFill>
              <a:srgbClr val="5B9BD5"/>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8" name="Oval 21"/>
            <p:cNvSpPr>
              <a:spLocks noChangeArrowheads="1"/>
            </p:cNvSpPr>
            <p:nvPr/>
          </p:nvSpPr>
          <p:spPr bwMode="auto">
            <a:xfrm>
              <a:off x="111179114" y="112863796"/>
              <a:ext cx="129208" cy="139148"/>
            </a:xfrm>
            <a:prstGeom prst="ellipse">
              <a:avLst/>
            </a:prstGeom>
            <a:solidFill>
              <a:srgbClr val="5B9BD5"/>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cxnSp>
          <p:nvCxnSpPr>
            <p:cNvPr id="3094" name="AutoShape 22"/>
            <p:cNvCxnSpPr>
              <a:cxnSpLocks noChangeShapeType="1"/>
            </p:cNvCxnSpPr>
            <p:nvPr/>
          </p:nvCxnSpPr>
          <p:spPr bwMode="auto">
            <a:xfrm>
              <a:off x="111437530" y="112202843"/>
              <a:ext cx="308113" cy="0"/>
            </a:xfrm>
            <a:prstGeom prst="straightConnector1">
              <a:avLst/>
            </a:prstGeom>
            <a:noFill/>
            <a:ln w="3175">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3095" name="AutoShape 23"/>
            <p:cNvCxnSpPr>
              <a:cxnSpLocks noChangeShapeType="1"/>
            </p:cNvCxnSpPr>
            <p:nvPr/>
          </p:nvCxnSpPr>
          <p:spPr bwMode="auto">
            <a:xfrm>
              <a:off x="111437530" y="112396656"/>
              <a:ext cx="308113" cy="0"/>
            </a:xfrm>
            <a:prstGeom prst="straightConnector1">
              <a:avLst/>
            </a:prstGeom>
            <a:noFill/>
            <a:ln w="3175" algn="ctr">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3096" name="AutoShape 24"/>
            <p:cNvCxnSpPr>
              <a:cxnSpLocks noChangeShapeType="1"/>
            </p:cNvCxnSpPr>
            <p:nvPr/>
          </p:nvCxnSpPr>
          <p:spPr bwMode="auto">
            <a:xfrm>
              <a:off x="111541892" y="112684891"/>
              <a:ext cx="308113" cy="0"/>
            </a:xfrm>
            <a:prstGeom prst="straightConnector1">
              <a:avLst/>
            </a:prstGeom>
            <a:noFill/>
            <a:ln w="3175" algn="ctr">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3097" name="AutoShape 25"/>
            <p:cNvCxnSpPr>
              <a:cxnSpLocks noChangeShapeType="1"/>
            </p:cNvCxnSpPr>
            <p:nvPr/>
          </p:nvCxnSpPr>
          <p:spPr bwMode="auto">
            <a:xfrm>
              <a:off x="111671100" y="112938339"/>
              <a:ext cx="308113" cy="0"/>
            </a:xfrm>
            <a:prstGeom prst="straightConnector1">
              <a:avLst/>
            </a:prstGeom>
            <a:noFill/>
            <a:ln w="3175" algn="ctr">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3098" name="AutoShape 26"/>
            <p:cNvCxnSpPr>
              <a:cxnSpLocks noChangeShapeType="1"/>
            </p:cNvCxnSpPr>
            <p:nvPr/>
          </p:nvCxnSpPr>
          <p:spPr bwMode="auto">
            <a:xfrm>
              <a:off x="111636313" y="111934487"/>
              <a:ext cx="308113" cy="0"/>
            </a:xfrm>
            <a:prstGeom prst="straightConnector1">
              <a:avLst/>
            </a:prstGeom>
            <a:noFill/>
            <a:ln w="3175" algn="ctr">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9" name="Text Box 27"/>
            <p:cNvSpPr txBox="1">
              <a:spLocks noChangeArrowheads="1"/>
            </p:cNvSpPr>
            <p:nvPr/>
          </p:nvSpPr>
          <p:spPr bwMode="auto">
            <a:xfrm>
              <a:off x="106030643" y="111030026"/>
              <a:ext cx="1272208" cy="10933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000" b="0" i="0" u="none" strike="noStrike" cap="none" normalizeH="0" baseline="0" smtClean="0">
                  <a:ln>
                    <a:noFill/>
                  </a:ln>
                  <a:solidFill>
                    <a:srgbClr val="000000"/>
                  </a:solidFill>
                  <a:effectLst/>
                  <a:latin typeface="ITC Avant Garde Std Bk" panose="020B0502020202020204" pitchFamily="34" charset="0"/>
                </a:rPr>
                <a:t>Spritzmaterial</a:t>
              </a:r>
            </a:p>
            <a:p>
              <a:pPr marL="0" marR="0" lvl="0" indent="0" algn="l" defTabSz="914400" rtl="0" eaLnBrk="0" fontAlgn="base" latinLnBrk="0" hangingPunct="0">
                <a:lnSpc>
                  <a:spcPct val="100000"/>
                </a:lnSpc>
                <a:spcBef>
                  <a:spcPct val="0"/>
                </a:spcBef>
                <a:spcAft>
                  <a:spcPct val="0"/>
                </a:spcAft>
                <a:buClrTx/>
                <a:buSzPts val="1000"/>
                <a:buFont typeface="Symbol" panose="05050102010706020507" pitchFamily="18" charset="2"/>
                <a:buChar char="Þ"/>
                <a:tabLst/>
              </a:pPr>
              <a:r>
                <a:rPr kumimoji="0" lang="de-DE" sz="1000" b="0" i="0" u="none" strike="noStrike" cap="none" normalizeH="0" baseline="0" smtClean="0">
                  <a:ln>
                    <a:noFill/>
                  </a:ln>
                  <a:solidFill>
                    <a:srgbClr val="000000"/>
                  </a:solidFill>
                  <a:effectLst/>
                  <a:latin typeface="ITC Avant Garde Std Bk" panose="020B0502020202020204" pitchFamily="34" charset="0"/>
                </a:rPr>
                <a:t>Pulver</a:t>
              </a:r>
            </a:p>
            <a:p>
              <a:pPr marL="0" marR="0" lvl="0" indent="0" algn="l" defTabSz="914400" rtl="0" eaLnBrk="0" fontAlgn="base" latinLnBrk="0" hangingPunct="0">
                <a:lnSpc>
                  <a:spcPct val="100000"/>
                </a:lnSpc>
                <a:spcBef>
                  <a:spcPct val="0"/>
                </a:spcBef>
                <a:spcAft>
                  <a:spcPct val="0"/>
                </a:spcAft>
                <a:buClrTx/>
                <a:buSzPts val="1000"/>
                <a:buFont typeface="Symbol" panose="05050102010706020507" pitchFamily="18" charset="2"/>
                <a:buChar char="Þ"/>
                <a:tabLst/>
              </a:pPr>
              <a:r>
                <a:rPr kumimoji="0" lang="de-DE" sz="1000" b="0" i="0" u="none" strike="noStrike" cap="none" normalizeH="0" baseline="0" smtClean="0">
                  <a:ln>
                    <a:noFill/>
                  </a:ln>
                  <a:solidFill>
                    <a:srgbClr val="000000"/>
                  </a:solidFill>
                  <a:effectLst/>
                  <a:latin typeface="ITC Avant Garde Std Bk" panose="020B0502020202020204" pitchFamily="34" charset="0"/>
                </a:rPr>
                <a:t>Drähte</a:t>
              </a:r>
            </a:p>
            <a:p>
              <a:pPr marL="0" marR="0" lvl="0" indent="0" algn="l" defTabSz="914400" rtl="0" eaLnBrk="0" fontAlgn="base" latinLnBrk="0" hangingPunct="0">
                <a:lnSpc>
                  <a:spcPct val="100000"/>
                </a:lnSpc>
                <a:spcBef>
                  <a:spcPct val="0"/>
                </a:spcBef>
                <a:spcAft>
                  <a:spcPct val="0"/>
                </a:spcAft>
                <a:buClrTx/>
                <a:buSzPts val="1000"/>
                <a:buFont typeface="Symbol" panose="05050102010706020507" pitchFamily="18" charset="2"/>
                <a:buChar char="Þ"/>
                <a:tabLst/>
              </a:pPr>
              <a:r>
                <a:rPr kumimoji="0" lang="de-DE" sz="1000" b="0" i="0" u="none" strike="noStrike" cap="none" normalizeH="0" baseline="0" smtClean="0">
                  <a:ln>
                    <a:noFill/>
                  </a:ln>
                  <a:solidFill>
                    <a:srgbClr val="000000"/>
                  </a:solidFill>
                  <a:effectLst/>
                  <a:latin typeface="ITC Avant Garde Std Bk" panose="020B0502020202020204" pitchFamily="34" charset="0"/>
                </a:rPr>
                <a:t>Stäbe</a:t>
              </a:r>
              <a:endParaRPr kumimoji="0" lang="de-DE" sz="1800" b="0" i="0" u="none" strike="noStrike" cap="none" normalizeH="0" baseline="0" smtClean="0">
                <a:ln>
                  <a:noFill/>
                </a:ln>
                <a:solidFill>
                  <a:schemeClr val="tx1"/>
                </a:solidFill>
                <a:effectLst/>
                <a:latin typeface="Arial" panose="020B0604020202020204" pitchFamily="34" charset="0"/>
              </a:endParaRPr>
            </a:p>
          </p:txBody>
        </p:sp>
        <p:cxnSp>
          <p:nvCxnSpPr>
            <p:cNvPr id="3100" name="AutoShape 28"/>
            <p:cNvCxnSpPr>
              <a:cxnSpLocks noChangeShapeType="1"/>
              <a:stCxn id="19" idx="1"/>
              <a:endCxn id="9" idx="1"/>
            </p:cNvCxnSpPr>
            <p:nvPr/>
          </p:nvCxnSpPr>
          <p:spPr bwMode="auto">
            <a:xfrm rot="10800000">
              <a:off x="106017943" y="109554065"/>
              <a:ext cx="12700" cy="2022613"/>
            </a:xfrm>
            <a:prstGeom prst="bentConnector3">
              <a:avLst>
                <a:gd name="adj1" fmla="val 1800000"/>
              </a:avLst>
            </a:prstGeom>
            <a:noFill/>
            <a:ln w="254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20" name="Freeform 29"/>
            <p:cNvSpPr>
              <a:spLocks/>
            </p:cNvSpPr>
            <p:nvPr/>
          </p:nvSpPr>
          <p:spPr bwMode="auto">
            <a:xfrm>
              <a:off x="111894730" y="111889283"/>
              <a:ext cx="228600" cy="263865"/>
            </a:xfrm>
            <a:custGeom>
              <a:avLst/>
              <a:gdLst>
                <a:gd name="T0" fmla="*/ 59635 w 228600"/>
                <a:gd name="T1" fmla="*/ 263865 h 263865"/>
                <a:gd name="T2" fmla="*/ 19879 w 228600"/>
                <a:gd name="T3" fmla="*/ 204230 h 263865"/>
                <a:gd name="T4" fmla="*/ 0 w 228600"/>
                <a:gd name="T5" fmla="*/ 174413 h 263865"/>
                <a:gd name="T6" fmla="*/ 9940 w 228600"/>
                <a:gd name="T7" fmla="*/ 134656 h 263865"/>
                <a:gd name="T8" fmla="*/ 19879 w 228600"/>
                <a:gd name="T9" fmla="*/ 104839 h 263865"/>
                <a:gd name="T10" fmla="*/ 79513 w 228600"/>
                <a:gd name="T11" fmla="*/ 84960 h 263865"/>
                <a:gd name="T12" fmla="*/ 109331 w 228600"/>
                <a:gd name="T13" fmla="*/ 25326 h 263865"/>
                <a:gd name="T14" fmla="*/ 129209 w 228600"/>
                <a:gd name="T15" fmla="*/ 5447 h 263865"/>
                <a:gd name="T16" fmla="*/ 228600 w 228600"/>
                <a:gd name="T17" fmla="*/ 5447 h 26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8600" h="263865">
                  <a:moveTo>
                    <a:pt x="59635" y="263865"/>
                  </a:moveTo>
                  <a:cubicBezTo>
                    <a:pt x="46383" y="243987"/>
                    <a:pt x="33131" y="224108"/>
                    <a:pt x="19879" y="204230"/>
                  </a:cubicBezTo>
                  <a:cubicBezTo>
                    <a:pt x="13253" y="194291"/>
                    <a:pt x="0" y="174413"/>
                    <a:pt x="0" y="174413"/>
                  </a:cubicBezTo>
                  <a:cubicBezTo>
                    <a:pt x="3313" y="161161"/>
                    <a:pt x="6187" y="147791"/>
                    <a:pt x="9940" y="134656"/>
                  </a:cubicBezTo>
                  <a:cubicBezTo>
                    <a:pt x="12818" y="124583"/>
                    <a:pt x="11354" y="110928"/>
                    <a:pt x="19879" y="104839"/>
                  </a:cubicBezTo>
                  <a:cubicBezTo>
                    <a:pt x="36929" y="92660"/>
                    <a:pt x="79513" y="84960"/>
                    <a:pt x="79513" y="84960"/>
                  </a:cubicBezTo>
                  <a:cubicBezTo>
                    <a:pt x="90012" y="53467"/>
                    <a:pt x="87312" y="52851"/>
                    <a:pt x="109331" y="25326"/>
                  </a:cubicBezTo>
                  <a:cubicBezTo>
                    <a:pt x="115185" y="18009"/>
                    <a:pt x="119966" y="6988"/>
                    <a:pt x="129209" y="5447"/>
                  </a:cubicBezTo>
                  <a:cubicBezTo>
                    <a:pt x="161889" y="0"/>
                    <a:pt x="195470" y="5447"/>
                    <a:pt x="228600" y="5447"/>
                  </a:cubicBezTo>
                </a:path>
              </a:pathLst>
            </a:custGeom>
            <a:solidFill>
              <a:srgbClr val="5B9BD5"/>
            </a:solidFill>
            <a:ln w="254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1" name="Freeform 30"/>
            <p:cNvSpPr>
              <a:spLocks/>
            </p:cNvSpPr>
            <p:nvPr/>
          </p:nvSpPr>
          <p:spPr bwMode="auto">
            <a:xfrm>
              <a:off x="111909639" y="111745643"/>
              <a:ext cx="521805" cy="1257301"/>
            </a:xfrm>
            <a:custGeom>
              <a:avLst/>
              <a:gdLst>
                <a:gd name="T0" fmla="*/ 93090 w 152725"/>
                <a:gd name="T1" fmla="*/ 0 h 1464195"/>
                <a:gd name="T2" fmla="*/ 83151 w 152725"/>
                <a:gd name="T3" fmla="*/ 129209 h 1464195"/>
                <a:gd name="T4" fmla="*/ 63273 w 152725"/>
                <a:gd name="T5" fmla="*/ 188844 h 1464195"/>
                <a:gd name="T6" fmla="*/ 53334 w 152725"/>
                <a:gd name="T7" fmla="*/ 238539 h 1464195"/>
                <a:gd name="T8" fmla="*/ 43395 w 152725"/>
                <a:gd name="T9" fmla="*/ 268357 h 1464195"/>
                <a:gd name="T10" fmla="*/ 23517 w 152725"/>
                <a:gd name="T11" fmla="*/ 367748 h 1464195"/>
                <a:gd name="T12" fmla="*/ 13577 w 152725"/>
                <a:gd name="T13" fmla="*/ 487018 h 1464195"/>
                <a:gd name="T14" fmla="*/ 3638 w 152725"/>
                <a:gd name="T15" fmla="*/ 576470 h 1464195"/>
                <a:gd name="T16" fmla="*/ 23517 w 152725"/>
                <a:gd name="T17" fmla="*/ 924339 h 1464195"/>
                <a:gd name="T18" fmla="*/ 53334 w 152725"/>
                <a:gd name="T19" fmla="*/ 1113183 h 1464195"/>
                <a:gd name="T20" fmla="*/ 73212 w 152725"/>
                <a:gd name="T21" fmla="*/ 1252331 h 1464195"/>
                <a:gd name="T22" fmla="*/ 93090 w 152725"/>
                <a:gd name="T23" fmla="*/ 1311965 h 1464195"/>
                <a:gd name="T24" fmla="*/ 112969 w 152725"/>
                <a:gd name="T25" fmla="*/ 1371600 h 1464195"/>
                <a:gd name="T26" fmla="*/ 132847 w 152725"/>
                <a:gd name="T27" fmla="*/ 1431235 h 1464195"/>
                <a:gd name="T28" fmla="*/ 152725 w 152725"/>
                <a:gd name="T29" fmla="*/ 1461052 h 1464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725" h="1464195">
                  <a:moveTo>
                    <a:pt x="93090" y="0"/>
                  </a:moveTo>
                  <a:cubicBezTo>
                    <a:pt x="89777" y="43070"/>
                    <a:pt x="89888" y="86541"/>
                    <a:pt x="83151" y="129209"/>
                  </a:cubicBezTo>
                  <a:cubicBezTo>
                    <a:pt x="79883" y="149906"/>
                    <a:pt x="67382" y="168297"/>
                    <a:pt x="63273" y="188844"/>
                  </a:cubicBezTo>
                  <a:cubicBezTo>
                    <a:pt x="59960" y="205409"/>
                    <a:pt x="57431" y="222150"/>
                    <a:pt x="53334" y="238539"/>
                  </a:cubicBezTo>
                  <a:cubicBezTo>
                    <a:pt x="50793" y="248703"/>
                    <a:pt x="45751" y="258148"/>
                    <a:pt x="43395" y="268357"/>
                  </a:cubicBezTo>
                  <a:cubicBezTo>
                    <a:pt x="35798" y="301278"/>
                    <a:pt x="23517" y="367748"/>
                    <a:pt x="23517" y="367748"/>
                  </a:cubicBezTo>
                  <a:cubicBezTo>
                    <a:pt x="20204" y="407505"/>
                    <a:pt x="17359" y="447303"/>
                    <a:pt x="13577" y="487018"/>
                  </a:cubicBezTo>
                  <a:cubicBezTo>
                    <a:pt x="10733" y="516884"/>
                    <a:pt x="3638" y="546469"/>
                    <a:pt x="3638" y="576470"/>
                  </a:cubicBezTo>
                  <a:cubicBezTo>
                    <a:pt x="3638" y="970681"/>
                    <a:pt x="0" y="751885"/>
                    <a:pt x="23517" y="924339"/>
                  </a:cubicBezTo>
                  <a:cubicBezTo>
                    <a:pt x="47954" y="1103540"/>
                    <a:pt x="25863" y="1030767"/>
                    <a:pt x="53334" y="1113183"/>
                  </a:cubicBezTo>
                  <a:cubicBezTo>
                    <a:pt x="58113" y="1156199"/>
                    <a:pt x="61345" y="1208819"/>
                    <a:pt x="73212" y="1252331"/>
                  </a:cubicBezTo>
                  <a:cubicBezTo>
                    <a:pt x="78725" y="1272546"/>
                    <a:pt x="86464" y="1292087"/>
                    <a:pt x="93090" y="1311965"/>
                  </a:cubicBezTo>
                  <a:cubicBezTo>
                    <a:pt x="99716" y="1331843"/>
                    <a:pt x="106343" y="1351722"/>
                    <a:pt x="112969" y="1371600"/>
                  </a:cubicBezTo>
                  <a:cubicBezTo>
                    <a:pt x="119595" y="1391478"/>
                    <a:pt x="126221" y="1411357"/>
                    <a:pt x="132847" y="1431235"/>
                  </a:cubicBezTo>
                  <a:cubicBezTo>
                    <a:pt x="143834" y="1464195"/>
                    <a:pt x="132309" y="1461052"/>
                    <a:pt x="152725" y="1461052"/>
                  </a:cubicBezTo>
                </a:path>
              </a:pathLst>
            </a:custGeom>
            <a:solidFill>
              <a:srgbClr val="C285A3"/>
            </a:solidFill>
            <a:ln w="2540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2" name="AutoShape 31"/>
            <p:cNvSpPr>
              <a:spLocks/>
            </p:cNvSpPr>
            <p:nvPr/>
          </p:nvSpPr>
          <p:spPr bwMode="auto">
            <a:xfrm rot="-5400000">
              <a:off x="108381250" y="108068164"/>
              <a:ext cx="178903" cy="1043612"/>
            </a:xfrm>
            <a:prstGeom prst="rightBrace">
              <a:avLst>
                <a:gd name="adj1" fmla="val 48612"/>
                <a:gd name="adj2" fmla="val 50000"/>
              </a:avLst>
            </a:prstGeom>
            <a:noFill/>
            <a:ln w="12700">
              <a:solidFill>
                <a:srgbClr val="000000"/>
              </a:solidFill>
              <a:round/>
              <a:headEnd/>
              <a:tailEnd/>
            </a:ln>
            <a:effectLst/>
            <a:extLst>
              <a:ext uri="{909E8E84-426E-40DD-AFC4-6F175D3DCCD1}">
                <a14:hiddenFill xmlns:a14="http://schemas.microsoft.com/office/drawing/2010/main">
                  <a:solidFill>
                    <a:srgbClr val="5B9BD5"/>
                  </a:solidFill>
                </a14:hiddenFill>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3" name="Text Box 32"/>
            <p:cNvSpPr txBox="1">
              <a:spLocks noChangeArrowheads="1"/>
            </p:cNvSpPr>
            <p:nvPr/>
          </p:nvSpPr>
          <p:spPr bwMode="auto">
            <a:xfrm>
              <a:off x="107938957" y="108088043"/>
              <a:ext cx="1212573" cy="91440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000" b="0" i="0" u="none" strike="noStrike" cap="none" normalizeH="0" baseline="0" smtClean="0">
                  <a:ln>
                    <a:noFill/>
                  </a:ln>
                  <a:solidFill>
                    <a:srgbClr val="000000"/>
                  </a:solidFill>
                  <a:effectLst/>
                  <a:latin typeface="ITC Avant Garde Std Bk" panose="020B0502020202020204" pitchFamily="34" charset="0"/>
                </a:rPr>
                <a:t>Erwärmen und Beschleunigen</a:t>
              </a:r>
              <a:endParaRPr kumimoji="0" lang="de-DE" sz="1800" b="0" i="0" u="none" strike="noStrike" cap="none" normalizeH="0" baseline="0" smtClean="0">
                <a:ln>
                  <a:noFill/>
                </a:ln>
                <a:solidFill>
                  <a:schemeClr val="tx1"/>
                </a:solidFill>
                <a:effectLst/>
                <a:latin typeface="Arial" panose="020B0604020202020204" pitchFamily="34" charset="0"/>
              </a:endParaRPr>
            </a:p>
          </p:txBody>
        </p:sp>
        <p:sp>
          <p:nvSpPr>
            <p:cNvPr id="24" name="Text Box 33"/>
            <p:cNvSpPr txBox="1">
              <a:spLocks noChangeArrowheads="1"/>
            </p:cNvSpPr>
            <p:nvPr/>
          </p:nvSpPr>
          <p:spPr bwMode="auto">
            <a:xfrm>
              <a:off x="107630845" y="111030026"/>
              <a:ext cx="1272208" cy="10933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000" b="0" i="0" u="none" strike="noStrike" cap="none" normalizeH="0" baseline="0" dirty="0" smtClean="0">
                  <a:ln>
                    <a:noFill/>
                  </a:ln>
                  <a:solidFill>
                    <a:srgbClr val="000000"/>
                  </a:solidFill>
                  <a:effectLst/>
                  <a:latin typeface="ITC Avant Garde Std Bk" panose="020B0502020202020204" pitchFamily="34" charset="0"/>
                </a:rPr>
                <a:t>Energiequelle</a:t>
              </a:r>
            </a:p>
            <a:p>
              <a:pPr marL="0" marR="0" lvl="0" indent="0" algn="l" defTabSz="914400" rtl="0" eaLnBrk="0" fontAlgn="base" latinLnBrk="0" hangingPunct="0">
                <a:lnSpc>
                  <a:spcPct val="100000"/>
                </a:lnSpc>
                <a:spcBef>
                  <a:spcPct val="0"/>
                </a:spcBef>
                <a:spcAft>
                  <a:spcPct val="0"/>
                </a:spcAft>
                <a:buClrTx/>
                <a:buSzPts val="1000"/>
                <a:buFont typeface="Symbol" panose="05050102010706020507" pitchFamily="18" charset="2"/>
                <a:buChar char="Þ"/>
                <a:tabLst/>
              </a:pPr>
              <a:r>
                <a:rPr kumimoji="0" lang="de-DE" sz="1000" b="0" i="0" u="none" strike="noStrike" cap="none" normalizeH="0" baseline="0" dirty="0" smtClean="0">
                  <a:ln>
                    <a:noFill/>
                  </a:ln>
                  <a:solidFill>
                    <a:srgbClr val="000000"/>
                  </a:solidFill>
                  <a:effectLst/>
                  <a:latin typeface="ITC Avant Garde Std Bk" panose="020B0502020202020204" pitchFamily="34" charset="0"/>
                </a:rPr>
                <a:t>Flamme</a:t>
              </a:r>
            </a:p>
            <a:p>
              <a:pPr marL="0" marR="0" lvl="0" indent="0" algn="l" defTabSz="914400" rtl="0" eaLnBrk="0" fontAlgn="base" latinLnBrk="0" hangingPunct="0">
                <a:lnSpc>
                  <a:spcPct val="100000"/>
                </a:lnSpc>
                <a:spcBef>
                  <a:spcPct val="0"/>
                </a:spcBef>
                <a:spcAft>
                  <a:spcPct val="0"/>
                </a:spcAft>
                <a:buClrTx/>
                <a:buSzPts val="1000"/>
                <a:buFont typeface="Symbol" panose="05050102010706020507" pitchFamily="18" charset="2"/>
                <a:buChar char="Þ"/>
                <a:tabLst/>
              </a:pPr>
              <a:r>
                <a:rPr kumimoji="0" lang="de-DE" sz="1000" b="0" i="0" u="none" strike="noStrike" cap="none" normalizeH="0" baseline="0" dirty="0" smtClean="0">
                  <a:ln>
                    <a:noFill/>
                  </a:ln>
                  <a:solidFill>
                    <a:srgbClr val="000000"/>
                  </a:solidFill>
                  <a:effectLst/>
                  <a:latin typeface="ITC Avant Garde Std Bk" panose="020B0502020202020204" pitchFamily="34" charset="0"/>
                </a:rPr>
                <a:t>Lichtbogen</a:t>
              </a:r>
            </a:p>
            <a:p>
              <a:pPr marL="0" marR="0" lvl="0" indent="0" algn="l" defTabSz="914400" rtl="0" eaLnBrk="0" fontAlgn="base" latinLnBrk="0" hangingPunct="0">
                <a:lnSpc>
                  <a:spcPct val="100000"/>
                </a:lnSpc>
                <a:spcBef>
                  <a:spcPct val="0"/>
                </a:spcBef>
                <a:spcAft>
                  <a:spcPct val="0"/>
                </a:spcAft>
                <a:buClrTx/>
                <a:buSzPts val="1000"/>
                <a:buFont typeface="Symbol" panose="05050102010706020507" pitchFamily="18" charset="2"/>
                <a:buChar char="Þ"/>
                <a:tabLst/>
              </a:pPr>
              <a:r>
                <a:rPr kumimoji="0" lang="de-DE" sz="1000" b="0" i="0" u="none" strike="noStrike" cap="none" normalizeH="0" baseline="0" dirty="0" smtClean="0">
                  <a:ln>
                    <a:noFill/>
                  </a:ln>
                  <a:solidFill>
                    <a:srgbClr val="000000"/>
                  </a:solidFill>
                  <a:effectLst/>
                  <a:latin typeface="ITC Avant Garde Std Bk" panose="020B0502020202020204" pitchFamily="34" charset="0"/>
                </a:rPr>
                <a:t>Plasma</a:t>
              </a:r>
              <a:endParaRPr kumimoji="0" lang="de-DE" sz="1800" b="0" i="0" u="none" strike="noStrike" cap="none" normalizeH="0" baseline="0" dirty="0" smtClean="0">
                <a:ln>
                  <a:noFill/>
                </a:ln>
                <a:solidFill>
                  <a:schemeClr val="tx1"/>
                </a:solidFill>
                <a:effectLst/>
                <a:latin typeface="Arial" panose="020B0604020202020204" pitchFamily="34" charset="0"/>
              </a:endParaRPr>
            </a:p>
          </p:txBody>
        </p:sp>
        <p:cxnSp>
          <p:nvCxnSpPr>
            <p:cNvPr id="3106" name="AutoShape 34"/>
            <p:cNvCxnSpPr>
              <a:cxnSpLocks noChangeShapeType="1"/>
              <a:stCxn id="24" idx="1"/>
              <a:endCxn id="8" idx="4"/>
            </p:cNvCxnSpPr>
            <p:nvPr/>
          </p:nvCxnSpPr>
          <p:spPr bwMode="auto">
            <a:xfrm rot="10800000" flipH="1">
              <a:off x="107630845" y="110118387"/>
              <a:ext cx="320539" cy="1458291"/>
            </a:xfrm>
            <a:prstGeom prst="bentConnector4">
              <a:avLst>
                <a:gd name="adj1" fmla="val -71319"/>
                <a:gd name="adj2" fmla="val 69181"/>
              </a:avLst>
            </a:prstGeom>
            <a:noFill/>
            <a:ln w="254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25" name="Text Box 35"/>
            <p:cNvSpPr txBox="1">
              <a:spLocks noChangeArrowheads="1"/>
            </p:cNvSpPr>
            <p:nvPr/>
          </p:nvSpPr>
          <p:spPr bwMode="auto">
            <a:xfrm>
              <a:off x="112729617" y="107541392"/>
              <a:ext cx="983973" cy="30811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000" b="0" i="0" u="none" strike="noStrike" cap="none" normalizeH="0" baseline="0" smtClean="0">
                  <a:ln>
                    <a:noFill/>
                  </a:ln>
                  <a:solidFill>
                    <a:srgbClr val="000000"/>
                  </a:solidFill>
                  <a:effectLst/>
                  <a:latin typeface="ITC Avant Garde Std Bk" panose="020B0502020202020204" pitchFamily="34" charset="0"/>
                </a:rPr>
                <a:t>Substrat</a:t>
              </a:r>
              <a:endParaRPr kumimoji="0" lang="de-DE" sz="1800" b="0" i="0" u="none" strike="noStrike" cap="none" normalizeH="0" baseline="0" smtClean="0">
                <a:ln>
                  <a:noFill/>
                </a:ln>
                <a:solidFill>
                  <a:schemeClr val="tx1"/>
                </a:solidFill>
                <a:effectLst/>
                <a:latin typeface="Arial" panose="020B0604020202020204" pitchFamily="34" charset="0"/>
              </a:endParaRPr>
            </a:p>
          </p:txBody>
        </p:sp>
      </p:grpSp>
      <p:pic>
        <p:nvPicPr>
          <p:cNvPr id="27" name="Grafik 26"/>
          <p:cNvPicPr>
            <a:picLocks noChangeAspect="1"/>
          </p:cNvPicPr>
          <p:nvPr/>
        </p:nvPicPr>
        <p:blipFill>
          <a:blip r:embed="rId2"/>
          <a:stretch>
            <a:fillRect/>
          </a:stretch>
        </p:blipFill>
        <p:spPr>
          <a:xfrm>
            <a:off x="-20746" y="23984"/>
            <a:ext cx="7050382" cy="6852757"/>
          </a:xfrm>
          <a:prstGeom prst="rect">
            <a:avLst/>
          </a:prstGeom>
        </p:spPr>
      </p:pic>
    </p:spTree>
    <p:extLst>
      <p:ext uri="{BB962C8B-B14F-4D97-AF65-F5344CB8AC3E}">
        <p14:creationId xmlns:p14="http://schemas.microsoft.com/office/powerpoint/2010/main" val="96930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Thermisches Spritzen</a:t>
            </a:r>
          </a:p>
        </p:txBody>
      </p:sp>
      <p:sp>
        <p:nvSpPr>
          <p:cNvPr id="3" name="Inhaltsplatzhalter 2"/>
          <p:cNvSpPr>
            <a:spLocks noGrp="1"/>
          </p:cNvSpPr>
          <p:nvPr>
            <p:ph idx="1"/>
          </p:nvPr>
        </p:nvSpPr>
        <p:spPr/>
        <p:txBody>
          <a:bodyPr>
            <a:normAutofit fontScale="85000" lnSpcReduction="20000"/>
          </a:bodyPr>
          <a:lstStyle/>
          <a:p>
            <a:r>
              <a:rPr lang="de-DE" dirty="0" smtClean="0"/>
              <a:t>In Abhängigkeit der Wärmeeinbringung unterschieden</a:t>
            </a:r>
          </a:p>
          <a:p>
            <a:endParaRPr lang="de-DE" dirty="0"/>
          </a:p>
          <a:p>
            <a:r>
              <a:rPr lang="de-DE" dirty="0" smtClean="0"/>
              <a:t>Weitesten verbreitet</a:t>
            </a:r>
          </a:p>
          <a:p>
            <a:pPr lvl="1"/>
            <a:r>
              <a:rPr lang="de-DE" dirty="0" smtClean="0"/>
              <a:t>Flammspritzen</a:t>
            </a:r>
          </a:p>
          <a:p>
            <a:pPr lvl="1"/>
            <a:r>
              <a:rPr lang="de-DE" dirty="0" smtClean="0"/>
              <a:t>Hochgeschwindigkeitsflammspritzen</a:t>
            </a:r>
          </a:p>
          <a:p>
            <a:pPr lvl="1"/>
            <a:r>
              <a:rPr lang="de-DE" dirty="0" smtClean="0"/>
              <a:t>Lichtbogenspritzen</a:t>
            </a:r>
          </a:p>
          <a:p>
            <a:pPr lvl="1"/>
            <a:r>
              <a:rPr lang="de-DE" dirty="0" smtClean="0"/>
              <a:t>Plasmaspritzen</a:t>
            </a:r>
          </a:p>
          <a:p>
            <a:pPr lvl="1"/>
            <a:endParaRPr lang="de-DE" dirty="0"/>
          </a:p>
          <a:p>
            <a:r>
              <a:rPr lang="de-DE" dirty="0" smtClean="0"/>
              <a:t>Wesentliche Vorteile</a:t>
            </a:r>
          </a:p>
          <a:p>
            <a:pPr lvl="1"/>
            <a:r>
              <a:rPr lang="de-DE" dirty="0" smtClean="0"/>
              <a:t>Schichten aus nahezu allen Werkstoffen herstellbar</a:t>
            </a:r>
          </a:p>
          <a:p>
            <a:pPr lvl="1"/>
            <a:r>
              <a:rPr lang="de-DE" dirty="0" smtClean="0"/>
              <a:t>geringe thermische Belastung</a:t>
            </a:r>
          </a:p>
          <a:p>
            <a:pPr lvl="1"/>
            <a:r>
              <a:rPr lang="de-DE" dirty="0" smtClean="0"/>
              <a:t>lokale Beschichtung</a:t>
            </a:r>
          </a:p>
          <a:p>
            <a:pPr lvl="1"/>
            <a:r>
              <a:rPr lang="de-DE" dirty="0" smtClean="0"/>
              <a:t>mobil anwendbar</a:t>
            </a:r>
          </a:p>
          <a:p>
            <a:pPr lvl="1"/>
            <a:r>
              <a:rPr lang="de-DE" dirty="0" smtClean="0"/>
              <a:t>nahezu alles kann beschichtet werden</a:t>
            </a:r>
          </a:p>
          <a:p>
            <a:pPr lvl="1"/>
            <a:r>
              <a:rPr lang="de-DE" dirty="0" smtClean="0"/>
              <a:t>hohe Auftragsraten</a:t>
            </a:r>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26</a:t>
            </a:fld>
            <a:endParaRPr lang="de-DE"/>
          </a:p>
        </p:txBody>
      </p:sp>
    </p:spTree>
    <p:extLst>
      <p:ext uri="{BB962C8B-B14F-4D97-AF65-F5344CB8AC3E}">
        <p14:creationId xmlns:p14="http://schemas.microsoft.com/office/powerpoint/2010/main" val="2056719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Thermisches Spritzen</a:t>
            </a:r>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27</a:t>
            </a:fld>
            <a:endParaRPr lang="de-DE"/>
          </a:p>
        </p:txBody>
      </p:sp>
      <p:sp>
        <p:nvSpPr>
          <p:cNvPr id="8" name="Rechteck 7"/>
          <p:cNvSpPr/>
          <p:nvPr/>
        </p:nvSpPr>
        <p:spPr>
          <a:xfrm>
            <a:off x="3062044" y="2654333"/>
            <a:ext cx="1901628" cy="485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solidFill>
                  <a:schemeClr val="tx1"/>
                </a:solidFill>
              </a:rPr>
              <a:t>Thermisches Spritzen</a:t>
            </a:r>
            <a:endParaRPr lang="de-DE" sz="1400" dirty="0">
              <a:solidFill>
                <a:schemeClr val="tx1"/>
              </a:solidFill>
            </a:endParaRPr>
          </a:p>
        </p:txBody>
      </p:sp>
      <p:sp>
        <p:nvSpPr>
          <p:cNvPr id="9" name="Rechteck 8"/>
          <p:cNvSpPr/>
          <p:nvPr/>
        </p:nvSpPr>
        <p:spPr>
          <a:xfrm>
            <a:off x="32952" y="3340808"/>
            <a:ext cx="1901628" cy="485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Strahl</a:t>
            </a:r>
            <a:endParaRPr lang="de-DE" dirty="0">
              <a:solidFill>
                <a:schemeClr val="tx1"/>
              </a:solidFill>
            </a:endParaRPr>
          </a:p>
        </p:txBody>
      </p:sp>
      <p:sp>
        <p:nvSpPr>
          <p:cNvPr id="10" name="Rechteck 9"/>
          <p:cNvSpPr/>
          <p:nvPr/>
        </p:nvSpPr>
        <p:spPr>
          <a:xfrm>
            <a:off x="2031113" y="3340808"/>
            <a:ext cx="1901628" cy="485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Flüssigkeit</a:t>
            </a:r>
            <a:endParaRPr lang="de-DE" dirty="0">
              <a:solidFill>
                <a:schemeClr val="tx1"/>
              </a:solidFill>
            </a:endParaRPr>
          </a:p>
        </p:txBody>
      </p:sp>
      <p:sp>
        <p:nvSpPr>
          <p:cNvPr id="11" name="Rechteck 10"/>
          <p:cNvSpPr/>
          <p:nvPr/>
        </p:nvSpPr>
        <p:spPr>
          <a:xfrm>
            <a:off x="4029274" y="3340808"/>
            <a:ext cx="1901628" cy="485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Gas</a:t>
            </a:r>
            <a:endParaRPr lang="de-DE" dirty="0">
              <a:solidFill>
                <a:schemeClr val="tx1"/>
              </a:solidFill>
            </a:endParaRPr>
          </a:p>
        </p:txBody>
      </p:sp>
      <p:sp>
        <p:nvSpPr>
          <p:cNvPr id="12" name="Rechteck 11"/>
          <p:cNvSpPr/>
          <p:nvPr/>
        </p:nvSpPr>
        <p:spPr>
          <a:xfrm>
            <a:off x="6027435" y="3340808"/>
            <a:ext cx="1901628" cy="485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solidFill>
                  <a:schemeClr val="tx1"/>
                </a:solidFill>
              </a:rPr>
              <a:t>elektrische Gasladung</a:t>
            </a:r>
            <a:endParaRPr lang="de-DE" sz="1400" dirty="0">
              <a:solidFill>
                <a:schemeClr val="tx1"/>
              </a:solidFill>
            </a:endParaRPr>
          </a:p>
        </p:txBody>
      </p:sp>
      <p:sp>
        <p:nvSpPr>
          <p:cNvPr id="14" name="Rechteck 13"/>
          <p:cNvSpPr/>
          <p:nvPr/>
        </p:nvSpPr>
        <p:spPr>
          <a:xfrm>
            <a:off x="1395602" y="4306370"/>
            <a:ext cx="1271021"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smtClean="0">
                <a:solidFill>
                  <a:schemeClr val="tx1"/>
                </a:solidFill>
              </a:rPr>
              <a:t>Schmelzbad</a:t>
            </a:r>
            <a:endParaRPr lang="de-DE" sz="1600" dirty="0">
              <a:solidFill>
                <a:schemeClr val="tx1"/>
              </a:solidFill>
            </a:endParaRPr>
          </a:p>
        </p:txBody>
      </p:sp>
      <p:sp>
        <p:nvSpPr>
          <p:cNvPr id="16" name="Rechteck 15"/>
          <p:cNvSpPr/>
          <p:nvPr/>
        </p:nvSpPr>
        <p:spPr>
          <a:xfrm>
            <a:off x="32952" y="4306370"/>
            <a:ext cx="1271021"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solidFill>
                  <a:schemeClr val="tx1"/>
                </a:solidFill>
              </a:rPr>
              <a:t>Laserspritzen</a:t>
            </a:r>
            <a:endParaRPr lang="de-DE" sz="1400" dirty="0">
              <a:solidFill>
                <a:schemeClr val="tx1"/>
              </a:solidFill>
            </a:endParaRPr>
          </a:p>
        </p:txBody>
      </p:sp>
      <p:sp>
        <p:nvSpPr>
          <p:cNvPr id="17" name="Rechteck 16"/>
          <p:cNvSpPr/>
          <p:nvPr/>
        </p:nvSpPr>
        <p:spPr>
          <a:xfrm>
            <a:off x="2736366" y="4302524"/>
            <a:ext cx="1271021"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solidFill>
                  <a:schemeClr val="tx1"/>
                </a:solidFill>
              </a:rPr>
              <a:t>Flammspritzen</a:t>
            </a:r>
            <a:endParaRPr lang="de-DE" sz="1200" dirty="0">
              <a:solidFill>
                <a:schemeClr val="tx1"/>
              </a:solidFill>
            </a:endParaRPr>
          </a:p>
        </p:txBody>
      </p:sp>
      <p:sp>
        <p:nvSpPr>
          <p:cNvPr id="22" name="Rechteck 21"/>
          <p:cNvSpPr/>
          <p:nvPr/>
        </p:nvSpPr>
        <p:spPr>
          <a:xfrm>
            <a:off x="2107356" y="5567244"/>
            <a:ext cx="1260471"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smtClean="0">
                <a:solidFill>
                  <a:schemeClr val="tx1"/>
                </a:solidFill>
              </a:rPr>
              <a:t>Pulverflamm</a:t>
            </a:r>
            <a:endParaRPr lang="de-DE" sz="1200" dirty="0" smtClean="0">
              <a:solidFill>
                <a:schemeClr val="tx1"/>
              </a:solidFill>
            </a:endParaRPr>
          </a:p>
          <a:p>
            <a:pPr algn="ctr"/>
            <a:r>
              <a:rPr lang="de-DE" sz="1200" dirty="0" smtClean="0">
                <a:solidFill>
                  <a:schemeClr val="tx1"/>
                </a:solidFill>
              </a:rPr>
              <a:t>spritzen</a:t>
            </a:r>
            <a:endParaRPr lang="de-DE" sz="1200" dirty="0">
              <a:solidFill>
                <a:schemeClr val="tx1"/>
              </a:solidFill>
            </a:endParaRPr>
          </a:p>
        </p:txBody>
      </p:sp>
      <p:sp>
        <p:nvSpPr>
          <p:cNvPr id="23" name="Rechteck 22"/>
          <p:cNvSpPr/>
          <p:nvPr/>
        </p:nvSpPr>
        <p:spPr>
          <a:xfrm>
            <a:off x="3377348" y="5567244"/>
            <a:ext cx="1268966"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smtClean="0">
                <a:solidFill>
                  <a:schemeClr val="tx1"/>
                </a:solidFill>
              </a:rPr>
              <a:t>Drahtflamm</a:t>
            </a:r>
            <a:endParaRPr lang="de-DE" sz="1200" dirty="0" smtClean="0">
              <a:solidFill>
                <a:schemeClr val="tx1"/>
              </a:solidFill>
            </a:endParaRPr>
          </a:p>
          <a:p>
            <a:pPr algn="ctr"/>
            <a:r>
              <a:rPr lang="de-DE" sz="1200" dirty="0" smtClean="0">
                <a:solidFill>
                  <a:schemeClr val="tx1"/>
                </a:solidFill>
              </a:rPr>
              <a:t>spritzen</a:t>
            </a:r>
            <a:endParaRPr lang="de-DE" sz="1200" dirty="0">
              <a:solidFill>
                <a:schemeClr val="tx1"/>
              </a:solidFill>
            </a:endParaRPr>
          </a:p>
        </p:txBody>
      </p:sp>
      <p:sp>
        <p:nvSpPr>
          <p:cNvPr id="24" name="Rechteck 23"/>
          <p:cNvSpPr/>
          <p:nvPr/>
        </p:nvSpPr>
        <p:spPr>
          <a:xfrm>
            <a:off x="7824878" y="5567244"/>
            <a:ext cx="1274933"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smtClean="0">
                <a:solidFill>
                  <a:schemeClr val="tx1"/>
                </a:solidFill>
              </a:rPr>
              <a:t>Atmosphä</a:t>
            </a:r>
            <a:endParaRPr lang="de-DE" sz="1200" dirty="0" smtClean="0">
              <a:solidFill>
                <a:schemeClr val="tx1"/>
              </a:solidFill>
            </a:endParaRPr>
          </a:p>
          <a:p>
            <a:pPr algn="ctr"/>
            <a:r>
              <a:rPr lang="de-DE" sz="1200" dirty="0" err="1" smtClean="0">
                <a:solidFill>
                  <a:schemeClr val="tx1"/>
                </a:solidFill>
              </a:rPr>
              <a:t>risches</a:t>
            </a:r>
            <a:r>
              <a:rPr lang="de-DE" sz="1200" dirty="0" smtClean="0">
                <a:solidFill>
                  <a:schemeClr val="tx1"/>
                </a:solidFill>
              </a:rPr>
              <a:t> Plasmaspritzen</a:t>
            </a:r>
            <a:endParaRPr lang="de-DE" sz="1200" dirty="0">
              <a:solidFill>
                <a:schemeClr val="tx1"/>
              </a:solidFill>
            </a:endParaRPr>
          </a:p>
        </p:txBody>
      </p:sp>
      <p:sp>
        <p:nvSpPr>
          <p:cNvPr id="25" name="Rechteck 24"/>
          <p:cNvSpPr/>
          <p:nvPr/>
        </p:nvSpPr>
        <p:spPr>
          <a:xfrm>
            <a:off x="6545267" y="5567244"/>
            <a:ext cx="1271021"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solidFill>
                  <a:schemeClr val="tx1"/>
                </a:solidFill>
              </a:rPr>
              <a:t>Plasmaspritzen in Kammer</a:t>
            </a:r>
            <a:endParaRPr lang="de-DE" sz="1200" dirty="0">
              <a:solidFill>
                <a:schemeClr val="tx1"/>
              </a:solidFill>
            </a:endParaRPr>
          </a:p>
        </p:txBody>
      </p:sp>
      <p:sp>
        <p:nvSpPr>
          <p:cNvPr id="26" name="Rechteck 25"/>
          <p:cNvSpPr/>
          <p:nvPr/>
        </p:nvSpPr>
        <p:spPr>
          <a:xfrm>
            <a:off x="5266780" y="5567244"/>
            <a:ext cx="1271021"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smtClean="0">
                <a:solidFill>
                  <a:schemeClr val="tx1"/>
                </a:solidFill>
              </a:rPr>
              <a:t>Flüssigkeits</a:t>
            </a:r>
            <a:endParaRPr lang="de-DE" sz="1200" dirty="0" smtClean="0">
              <a:solidFill>
                <a:schemeClr val="tx1"/>
              </a:solidFill>
            </a:endParaRPr>
          </a:p>
          <a:p>
            <a:pPr algn="ctr"/>
            <a:r>
              <a:rPr lang="de-DE" sz="1200" dirty="0" smtClean="0">
                <a:solidFill>
                  <a:schemeClr val="tx1"/>
                </a:solidFill>
              </a:rPr>
              <a:t>stabilisiertes Plasmaspritzen</a:t>
            </a:r>
            <a:endParaRPr lang="de-DE" sz="1200" dirty="0">
              <a:solidFill>
                <a:schemeClr val="tx1"/>
              </a:solidFill>
            </a:endParaRPr>
          </a:p>
        </p:txBody>
      </p:sp>
      <p:cxnSp>
        <p:nvCxnSpPr>
          <p:cNvPr id="28" name="Gewinkelte Verbindung 27"/>
          <p:cNvCxnSpPr>
            <a:stCxn id="8" idx="1"/>
            <a:endCxn id="9" idx="0"/>
          </p:cNvCxnSpPr>
          <p:nvPr/>
        </p:nvCxnSpPr>
        <p:spPr>
          <a:xfrm rot="10800000" flipV="1">
            <a:off x="983766" y="2897094"/>
            <a:ext cx="2078278" cy="4437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Gewinkelte Verbindung 29"/>
          <p:cNvCxnSpPr>
            <a:stCxn id="8" idx="3"/>
          </p:cNvCxnSpPr>
          <p:nvPr/>
        </p:nvCxnSpPr>
        <p:spPr>
          <a:xfrm>
            <a:off x="4963672" y="2897094"/>
            <a:ext cx="2169022" cy="443714"/>
          </a:xfrm>
          <a:prstGeom prst="bentConnector3">
            <a:avLst>
              <a:gd name="adj1" fmla="val 999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Gewinkelte Verbindung 32"/>
          <p:cNvCxnSpPr>
            <a:stCxn id="8" idx="2"/>
            <a:endCxn id="10" idx="0"/>
          </p:cNvCxnSpPr>
          <p:nvPr/>
        </p:nvCxnSpPr>
        <p:spPr>
          <a:xfrm rot="5400000">
            <a:off x="3396917" y="2724866"/>
            <a:ext cx="200953" cy="10309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Gewinkelte Verbindung 34"/>
          <p:cNvCxnSpPr>
            <a:stCxn id="8" idx="2"/>
            <a:endCxn id="11" idx="0"/>
          </p:cNvCxnSpPr>
          <p:nvPr/>
        </p:nvCxnSpPr>
        <p:spPr>
          <a:xfrm rot="16200000" flipH="1">
            <a:off x="4395997" y="2756716"/>
            <a:ext cx="200953" cy="9672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winkelte Verbindung 38"/>
          <p:cNvCxnSpPr>
            <a:stCxn id="9" idx="2"/>
            <a:endCxn id="16" idx="0"/>
          </p:cNvCxnSpPr>
          <p:nvPr/>
        </p:nvCxnSpPr>
        <p:spPr>
          <a:xfrm rot="5400000">
            <a:off x="586095" y="3908699"/>
            <a:ext cx="480040" cy="3153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Gewinkelte Verbindung 40"/>
          <p:cNvCxnSpPr>
            <a:stCxn id="10" idx="2"/>
            <a:endCxn id="14" idx="0"/>
          </p:cNvCxnSpPr>
          <p:nvPr/>
        </p:nvCxnSpPr>
        <p:spPr>
          <a:xfrm rot="5400000">
            <a:off x="2266500" y="3590943"/>
            <a:ext cx="480040" cy="9508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hteck 43"/>
          <p:cNvSpPr/>
          <p:nvPr/>
        </p:nvSpPr>
        <p:spPr>
          <a:xfrm>
            <a:off x="4007387" y="4302523"/>
            <a:ext cx="1271021"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solidFill>
                  <a:schemeClr val="tx1"/>
                </a:solidFill>
              </a:rPr>
              <a:t>Detonationsspritzen</a:t>
            </a:r>
            <a:endParaRPr lang="de-DE" sz="1200" dirty="0">
              <a:solidFill>
                <a:schemeClr val="tx1"/>
              </a:solidFill>
            </a:endParaRPr>
          </a:p>
        </p:txBody>
      </p:sp>
      <p:sp>
        <p:nvSpPr>
          <p:cNvPr id="45" name="Rechteck 44"/>
          <p:cNvSpPr/>
          <p:nvPr/>
        </p:nvSpPr>
        <p:spPr>
          <a:xfrm>
            <a:off x="5258598" y="4302523"/>
            <a:ext cx="1271021"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smtClean="0">
                <a:solidFill>
                  <a:schemeClr val="tx1"/>
                </a:solidFill>
              </a:rPr>
              <a:t>Hochgeschwin</a:t>
            </a:r>
            <a:endParaRPr lang="de-DE" sz="1200" dirty="0" smtClean="0">
              <a:solidFill>
                <a:schemeClr val="tx1"/>
              </a:solidFill>
            </a:endParaRPr>
          </a:p>
          <a:p>
            <a:pPr algn="ctr"/>
            <a:r>
              <a:rPr lang="de-DE" sz="1200" dirty="0" err="1" smtClean="0">
                <a:solidFill>
                  <a:schemeClr val="tx1"/>
                </a:solidFill>
              </a:rPr>
              <a:t>digkeitsspritzen</a:t>
            </a:r>
            <a:endParaRPr lang="de-DE" sz="1200" dirty="0">
              <a:solidFill>
                <a:schemeClr val="tx1"/>
              </a:solidFill>
            </a:endParaRPr>
          </a:p>
        </p:txBody>
      </p:sp>
      <p:sp>
        <p:nvSpPr>
          <p:cNvPr id="46" name="Rechteck 45"/>
          <p:cNvSpPr/>
          <p:nvPr/>
        </p:nvSpPr>
        <p:spPr>
          <a:xfrm>
            <a:off x="7828790" y="4306370"/>
            <a:ext cx="1271021"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solidFill>
                  <a:schemeClr val="tx1"/>
                </a:solidFill>
              </a:rPr>
              <a:t>Plasmaspritzen</a:t>
            </a:r>
          </a:p>
        </p:txBody>
      </p:sp>
      <p:cxnSp>
        <p:nvCxnSpPr>
          <p:cNvPr id="48" name="Gewinkelte Verbindung 47"/>
          <p:cNvCxnSpPr>
            <a:stCxn id="11" idx="2"/>
            <a:endCxn id="44" idx="0"/>
          </p:cNvCxnSpPr>
          <p:nvPr/>
        </p:nvCxnSpPr>
        <p:spPr>
          <a:xfrm rot="5400000">
            <a:off x="4573397" y="3895831"/>
            <a:ext cx="476193" cy="3371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Gewinkelte Verbindung 49"/>
          <p:cNvCxnSpPr>
            <a:stCxn id="12" idx="2"/>
            <a:endCxn id="46" idx="0"/>
          </p:cNvCxnSpPr>
          <p:nvPr/>
        </p:nvCxnSpPr>
        <p:spPr>
          <a:xfrm rot="16200000" flipH="1">
            <a:off x="7481255" y="3323324"/>
            <a:ext cx="480040" cy="14860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Gewinkelte Verbindung 51"/>
          <p:cNvCxnSpPr>
            <a:stCxn id="17" idx="2"/>
            <a:endCxn id="23" idx="0"/>
          </p:cNvCxnSpPr>
          <p:nvPr/>
        </p:nvCxnSpPr>
        <p:spPr>
          <a:xfrm rot="16200000" flipH="1">
            <a:off x="3426993" y="4982406"/>
            <a:ext cx="529722" cy="6399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Gewinkelte Verbindung 56"/>
          <p:cNvCxnSpPr>
            <a:stCxn id="46" idx="2"/>
            <a:endCxn id="24" idx="0"/>
          </p:cNvCxnSpPr>
          <p:nvPr/>
        </p:nvCxnSpPr>
        <p:spPr>
          <a:xfrm rot="5400000">
            <a:off x="8200385" y="5303328"/>
            <a:ext cx="525876" cy="19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hteck 31"/>
          <p:cNvSpPr/>
          <p:nvPr/>
        </p:nvSpPr>
        <p:spPr>
          <a:xfrm>
            <a:off x="6577579" y="4306370"/>
            <a:ext cx="1271021" cy="734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solidFill>
                  <a:schemeClr val="tx1"/>
                </a:solidFill>
              </a:rPr>
              <a:t>Lichtbogen</a:t>
            </a:r>
          </a:p>
          <a:p>
            <a:pPr algn="ctr"/>
            <a:r>
              <a:rPr lang="de-DE" sz="1200" dirty="0" smtClean="0">
                <a:solidFill>
                  <a:schemeClr val="tx1"/>
                </a:solidFill>
              </a:rPr>
              <a:t>spritzen</a:t>
            </a:r>
          </a:p>
        </p:txBody>
      </p:sp>
    </p:spTree>
    <p:extLst>
      <p:ext uri="{BB962C8B-B14F-4D97-AF65-F5344CB8AC3E}">
        <p14:creationId xmlns:p14="http://schemas.microsoft.com/office/powerpoint/2010/main" val="36022242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Thermisches Spritzen</a:t>
            </a:r>
          </a:p>
        </p:txBody>
      </p:sp>
      <p:sp>
        <p:nvSpPr>
          <p:cNvPr id="3" name="Inhaltsplatzhalter 2"/>
          <p:cNvSpPr>
            <a:spLocks noGrp="1"/>
          </p:cNvSpPr>
          <p:nvPr>
            <p:ph idx="1"/>
          </p:nvPr>
        </p:nvSpPr>
        <p:spPr/>
        <p:txBody>
          <a:bodyPr/>
          <a:lstStyle/>
          <a:p>
            <a:r>
              <a:rPr lang="de-DE" dirty="0" smtClean="0"/>
              <a:t>Schicht ist abhängig von Spritzbedingungen und Spritzzusatzstoff</a:t>
            </a:r>
          </a:p>
          <a:p>
            <a:pPr lvl="1"/>
            <a:r>
              <a:rPr lang="de-DE" dirty="0" smtClean="0"/>
              <a:t>hocherhitzte Werkstoffpartikel</a:t>
            </a:r>
          </a:p>
          <a:p>
            <a:pPr lvl="1"/>
            <a:r>
              <a:rPr lang="de-DE" dirty="0" smtClean="0"/>
              <a:t>Atmosphäre ausgesetzt (Gase)</a:t>
            </a:r>
          </a:p>
          <a:p>
            <a:pPr lvl="1"/>
            <a:r>
              <a:rPr lang="de-DE" dirty="0" smtClean="0"/>
              <a:t>Veränderung der Schicht</a:t>
            </a:r>
          </a:p>
          <a:p>
            <a:pPr lvl="2"/>
            <a:r>
              <a:rPr lang="de-DE" dirty="0" smtClean="0"/>
              <a:t>selektives Verdampfen</a:t>
            </a:r>
          </a:p>
          <a:p>
            <a:pPr lvl="2"/>
            <a:r>
              <a:rPr lang="de-DE" dirty="0" smtClean="0"/>
              <a:t>Reaktion von Metallverbindungen</a:t>
            </a:r>
          </a:p>
          <a:p>
            <a:pPr lvl="2"/>
            <a:r>
              <a:rPr lang="de-DE" dirty="0" smtClean="0"/>
              <a:t>Bildung nicht flüchtiger Metallverbindungen (Oxide, Nitride und </a:t>
            </a:r>
            <a:r>
              <a:rPr lang="de-DE" dirty="0" smtClean="0"/>
              <a:t>Hybrid)</a:t>
            </a:r>
            <a:endParaRPr lang="de-DE" dirty="0" smtClean="0"/>
          </a:p>
          <a:p>
            <a:r>
              <a:rPr lang="de-DE" dirty="0" smtClean="0"/>
              <a:t>Oxide sind mitverantwortlich für Lamellenbildung der Schicht</a:t>
            </a:r>
          </a:p>
          <a:p>
            <a:pPr lvl="1"/>
            <a:r>
              <a:rPr lang="de-DE" dirty="0" err="1" smtClean="0"/>
              <a:t>Inertgasatmosphäre</a:t>
            </a:r>
            <a:endParaRPr lang="de-DE" dirty="0" smtClean="0"/>
          </a:p>
          <a:p>
            <a:pPr lvl="1"/>
            <a:r>
              <a:rPr lang="de-DE" dirty="0" smtClean="0"/>
              <a:t>homogenes Gefüge</a:t>
            </a:r>
          </a:p>
          <a:p>
            <a:pPr lvl="1"/>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28</a:t>
            </a:fld>
            <a:endParaRPr lang="de-DE"/>
          </a:p>
        </p:txBody>
      </p:sp>
    </p:spTree>
    <p:extLst>
      <p:ext uri="{BB962C8B-B14F-4D97-AF65-F5344CB8AC3E}">
        <p14:creationId xmlns:p14="http://schemas.microsoft.com/office/powerpoint/2010/main" val="17360594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Thermisches Spritzen</a:t>
            </a:r>
          </a:p>
        </p:txBody>
      </p:sp>
      <p:sp>
        <p:nvSpPr>
          <p:cNvPr id="3" name="Inhaltsplatzhalter 2"/>
          <p:cNvSpPr>
            <a:spLocks noGrp="1"/>
          </p:cNvSpPr>
          <p:nvPr>
            <p:ph idx="1"/>
          </p:nvPr>
        </p:nvSpPr>
        <p:spPr/>
        <p:txBody>
          <a:bodyPr/>
          <a:lstStyle/>
          <a:p>
            <a:r>
              <a:rPr lang="de-DE" dirty="0" smtClean="0"/>
              <a:t>Als Vorbereitung dient ein Strahlvorgang</a:t>
            </a:r>
          </a:p>
          <a:p>
            <a:pPr lvl="1"/>
            <a:r>
              <a:rPr lang="de-DE" dirty="0" smtClean="0"/>
              <a:t>Dekontamination und Aufrauhung der Oberfläche</a:t>
            </a:r>
          </a:p>
          <a:p>
            <a:endParaRPr lang="de-DE" dirty="0"/>
          </a:p>
          <a:p>
            <a:r>
              <a:rPr lang="de-DE" dirty="0" smtClean="0"/>
              <a:t>Schicht haftet durch</a:t>
            </a:r>
          </a:p>
          <a:p>
            <a:pPr lvl="1"/>
            <a:r>
              <a:rPr lang="de-DE" dirty="0" smtClean="0"/>
              <a:t>mechanische Verklammerung</a:t>
            </a:r>
          </a:p>
          <a:p>
            <a:pPr lvl="1"/>
            <a:r>
              <a:rPr lang="de-DE" dirty="0" smtClean="0"/>
              <a:t>lokal durch van der Waals Bindungen</a:t>
            </a:r>
          </a:p>
          <a:p>
            <a:pPr lvl="1"/>
            <a:r>
              <a:rPr lang="de-DE" dirty="0" smtClean="0"/>
              <a:t>chemische Bindungen</a:t>
            </a:r>
          </a:p>
          <a:p>
            <a:pPr marL="457200" lvl="1" indent="0">
              <a:buNone/>
            </a:pP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29</a:t>
            </a:fld>
            <a:endParaRPr lang="de-DE"/>
          </a:p>
        </p:txBody>
      </p:sp>
    </p:spTree>
    <p:extLst>
      <p:ext uri="{BB962C8B-B14F-4D97-AF65-F5344CB8AC3E}">
        <p14:creationId xmlns:p14="http://schemas.microsoft.com/office/powerpoint/2010/main" val="4219688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Verschleiß</a:t>
            </a:r>
            <a:endParaRPr lang="de-DE" dirty="0"/>
          </a:p>
        </p:txBody>
      </p:sp>
      <p:sp>
        <p:nvSpPr>
          <p:cNvPr id="8" name="Inhaltsplatzhalter 7"/>
          <p:cNvSpPr>
            <a:spLocks noGrp="1"/>
          </p:cNvSpPr>
          <p:nvPr>
            <p:ph idx="1"/>
          </p:nvPr>
        </p:nvSpPr>
        <p:spPr>
          <a:xfrm>
            <a:off x="474995" y="2195180"/>
            <a:ext cx="8215852" cy="4561669"/>
          </a:xfrm>
        </p:spPr>
        <p:txBody>
          <a:bodyPr anchor="ctr">
            <a:normAutofit fontScale="92500" lnSpcReduction="20000"/>
          </a:bodyPr>
          <a:lstStyle/>
          <a:p>
            <a:r>
              <a:rPr lang="de-DE" dirty="0" smtClean="0"/>
              <a:t>Verschleiß und Korrosion stellen die häufigste Ursache für Oberflächenbeschädigung dar</a:t>
            </a:r>
          </a:p>
          <a:p>
            <a:endParaRPr lang="de-DE" dirty="0"/>
          </a:p>
          <a:p>
            <a:r>
              <a:rPr lang="de-DE" dirty="0" smtClean="0"/>
              <a:t>Materialabtrag chemisch (Korrosion) bzw. mechanisch (Verschleiß)</a:t>
            </a:r>
          </a:p>
          <a:p>
            <a:endParaRPr lang="de-DE" dirty="0"/>
          </a:p>
          <a:p>
            <a:r>
              <a:rPr lang="de-DE" dirty="0" smtClean="0"/>
              <a:t>Führt zur Zerstörung der Funktionstüchtigkeit</a:t>
            </a:r>
          </a:p>
          <a:p>
            <a:endParaRPr lang="de-DE" dirty="0" smtClean="0"/>
          </a:p>
          <a:p>
            <a:pPr marL="0" indent="0">
              <a:buNone/>
            </a:pPr>
            <a:r>
              <a:rPr lang="de-DE" b="1" dirty="0" smtClean="0"/>
              <a:t>DIN 50320</a:t>
            </a:r>
            <a:endParaRPr lang="de-DE" dirty="0" smtClean="0"/>
          </a:p>
          <a:p>
            <a:pPr marL="0" indent="0">
              <a:lnSpc>
                <a:spcPct val="120000"/>
              </a:lnSpc>
              <a:buNone/>
            </a:pPr>
            <a:r>
              <a:rPr lang="de-DE" dirty="0" smtClean="0"/>
              <a:t>…den </a:t>
            </a:r>
            <a:r>
              <a:rPr lang="de-DE" dirty="0"/>
              <a:t>fortschreitenden Materialverlust aus der Oberfläche eines festen Körpers, hervorgerufen durch mechanische Ursachen, </a:t>
            </a:r>
            <a:r>
              <a:rPr lang="de-DE" dirty="0" smtClean="0"/>
              <a:t>d.h. Kontakt </a:t>
            </a:r>
            <a:r>
              <a:rPr lang="de-DE" dirty="0"/>
              <a:t>und Relativbewegung eines festen, flüssigen oder gasförmigen </a:t>
            </a:r>
            <a:r>
              <a:rPr lang="de-DE" dirty="0" smtClean="0"/>
              <a:t>Gegenkörpers…</a:t>
            </a:r>
            <a:endParaRPr lang="de-DE" b="1" dirty="0"/>
          </a:p>
          <a:p>
            <a:pPr marL="0" indent="0">
              <a:buNone/>
            </a:pPr>
            <a:endParaRPr lang="de-DE" b="1"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3</a:t>
            </a:fld>
            <a:endParaRPr lang="de-DE"/>
          </a:p>
        </p:txBody>
      </p:sp>
    </p:spTree>
    <p:extLst>
      <p:ext uri="{BB962C8B-B14F-4D97-AF65-F5344CB8AC3E}">
        <p14:creationId xmlns:p14="http://schemas.microsoft.com/office/powerpoint/2010/main" val="22874092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Nachbehandeln</a:t>
            </a:r>
            <a:endParaRPr lang="de-DE" dirty="0"/>
          </a:p>
        </p:txBody>
      </p:sp>
      <p:sp>
        <p:nvSpPr>
          <p:cNvPr id="3" name="Inhaltsplatzhalter 2"/>
          <p:cNvSpPr>
            <a:spLocks noGrp="1"/>
          </p:cNvSpPr>
          <p:nvPr>
            <p:ph idx="1"/>
          </p:nvPr>
        </p:nvSpPr>
        <p:spPr/>
        <p:txBody>
          <a:bodyPr/>
          <a:lstStyle/>
          <a:p>
            <a:r>
              <a:rPr lang="de-DE" dirty="0" smtClean="0"/>
              <a:t>Durch das thermische Spritzen treten oft unerwünschte Eigenschaften auf</a:t>
            </a:r>
          </a:p>
          <a:p>
            <a:pPr lvl="1"/>
            <a:r>
              <a:rPr lang="de-DE" dirty="0" smtClean="0"/>
              <a:t>hohe Porosität</a:t>
            </a:r>
          </a:p>
          <a:p>
            <a:pPr lvl="1"/>
            <a:r>
              <a:rPr lang="de-DE" dirty="0" smtClean="0"/>
              <a:t>Unebenheiten</a:t>
            </a:r>
          </a:p>
          <a:p>
            <a:pPr lvl="1"/>
            <a:r>
              <a:rPr lang="de-DE" dirty="0" smtClean="0"/>
              <a:t>Ungleichmäßigkeit der Struktur</a:t>
            </a:r>
          </a:p>
          <a:p>
            <a:pPr lvl="1"/>
            <a:r>
              <a:rPr lang="de-DE" dirty="0" smtClean="0"/>
              <a:t>Eigenspannung</a:t>
            </a:r>
          </a:p>
          <a:p>
            <a:pPr lvl="1"/>
            <a:endParaRPr lang="de-DE" dirty="0"/>
          </a:p>
          <a:p>
            <a:r>
              <a:rPr lang="de-DE" dirty="0" smtClean="0"/>
              <a:t>Verfahren</a:t>
            </a:r>
          </a:p>
          <a:p>
            <a:pPr lvl="1"/>
            <a:r>
              <a:rPr lang="de-DE" dirty="0" smtClean="0"/>
              <a:t>mechanische (Drehen, Schleifen)</a:t>
            </a:r>
          </a:p>
          <a:p>
            <a:pPr lvl="1"/>
            <a:r>
              <a:rPr lang="de-DE" dirty="0" smtClean="0"/>
              <a:t>thermische</a:t>
            </a:r>
          </a:p>
          <a:p>
            <a:pPr lvl="1"/>
            <a:r>
              <a:rPr lang="de-DE" dirty="0" smtClean="0"/>
              <a:t>thermomechanische</a:t>
            </a:r>
          </a:p>
          <a:p>
            <a:pPr lvl="1"/>
            <a:r>
              <a:rPr lang="de-DE" dirty="0" smtClean="0"/>
              <a:t>Strahlverfahren</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30</a:t>
            </a:fld>
            <a:endParaRPr lang="de-DE"/>
          </a:p>
        </p:txBody>
      </p:sp>
    </p:spTree>
    <p:extLst>
      <p:ext uri="{BB962C8B-B14F-4D97-AF65-F5344CB8AC3E}">
        <p14:creationId xmlns:p14="http://schemas.microsoft.com/office/powerpoint/2010/main" val="16320830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a:t>
            </a:r>
            <a:endParaRPr lang="de-DE" dirty="0"/>
          </a:p>
        </p:txBody>
      </p:sp>
      <p:sp>
        <p:nvSpPr>
          <p:cNvPr id="3" name="Inhaltsplatzhalter 2"/>
          <p:cNvSpPr>
            <a:spLocks noGrp="1"/>
          </p:cNvSpPr>
          <p:nvPr>
            <p:ph idx="1"/>
          </p:nvPr>
        </p:nvSpPr>
        <p:spPr/>
        <p:txBody>
          <a:bodyPr/>
          <a:lstStyle/>
          <a:p>
            <a:r>
              <a:rPr lang="de-DE" dirty="0" smtClean="0"/>
              <a:t>Gleitschichten</a:t>
            </a:r>
          </a:p>
          <a:p>
            <a:pPr lvl="1"/>
            <a:r>
              <a:rPr lang="de-DE" dirty="0" smtClean="0"/>
              <a:t>Verringerung der </a:t>
            </a:r>
            <a:r>
              <a:rPr lang="de-DE" dirty="0" err="1" smtClean="0"/>
              <a:t>Oberflächenrauhigkeit</a:t>
            </a:r>
            <a:endParaRPr lang="de-DE" dirty="0"/>
          </a:p>
          <a:p>
            <a:r>
              <a:rPr lang="de-DE" dirty="0" smtClean="0"/>
              <a:t>Instandsetzung</a:t>
            </a:r>
          </a:p>
          <a:p>
            <a:pPr lvl="1"/>
            <a:r>
              <a:rPr lang="de-DE" dirty="0" smtClean="0"/>
              <a:t>Neuaufbau verschlissener Oberflächen (Reparatur von Turbinenschaufeln)</a:t>
            </a:r>
          </a:p>
          <a:p>
            <a:r>
              <a:rPr lang="de-DE" dirty="0" smtClean="0"/>
              <a:t>Elektrische Kontaktierung u. Isolation</a:t>
            </a:r>
          </a:p>
          <a:p>
            <a:pPr lvl="1"/>
            <a:r>
              <a:rPr lang="de-DE" dirty="0" smtClean="0"/>
              <a:t>Beschichtung mit elektrisch leitfähigen Werkstoffen</a:t>
            </a:r>
          </a:p>
          <a:p>
            <a:pPr lvl="1"/>
            <a:r>
              <a:rPr lang="de-DE" dirty="0" smtClean="0"/>
              <a:t>Beschichtung mit isolierenden Werkstoffen</a:t>
            </a:r>
          </a:p>
          <a:p>
            <a:pPr lvl="1"/>
            <a:r>
              <a:rPr lang="de-DE" dirty="0" smtClean="0"/>
              <a:t>Isolationsschichten aus oxidkeramischen Werkstoffen</a:t>
            </a:r>
          </a:p>
          <a:p>
            <a:r>
              <a:rPr lang="de-DE" dirty="0" smtClean="0"/>
              <a:t>Automobilindustrie</a:t>
            </a:r>
          </a:p>
          <a:p>
            <a:pPr lvl="1"/>
            <a:r>
              <a:rPr lang="de-DE" dirty="0" smtClean="0"/>
              <a:t>Verschleißschutz (Kolbenringe, Zylinderlaufflächen, Ventilflächen)</a:t>
            </a:r>
          </a:p>
          <a:p>
            <a:pPr lvl="1"/>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31</a:t>
            </a:fld>
            <a:endParaRPr lang="de-DE"/>
          </a:p>
        </p:txBody>
      </p:sp>
    </p:spTree>
    <p:extLst>
      <p:ext uri="{BB962C8B-B14F-4D97-AF65-F5344CB8AC3E}">
        <p14:creationId xmlns:p14="http://schemas.microsoft.com/office/powerpoint/2010/main" val="602429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Lichtbogenspritzen</a:t>
            </a:r>
            <a:endParaRPr lang="de-DE" dirty="0"/>
          </a:p>
        </p:txBody>
      </p:sp>
      <p:sp>
        <p:nvSpPr>
          <p:cNvPr id="3" name="Inhaltsplatzhalter 2"/>
          <p:cNvSpPr>
            <a:spLocks noGrp="1"/>
          </p:cNvSpPr>
          <p:nvPr>
            <p:ph idx="1"/>
          </p:nvPr>
        </p:nvSpPr>
        <p:spPr/>
        <p:txBody>
          <a:bodyPr>
            <a:normAutofit lnSpcReduction="10000"/>
          </a:bodyPr>
          <a:lstStyle/>
          <a:p>
            <a:r>
              <a:rPr lang="de-DE" dirty="0" smtClean="0"/>
              <a:t>wirtschaftlich</a:t>
            </a:r>
          </a:p>
          <a:p>
            <a:endParaRPr lang="de-DE" dirty="0" smtClean="0"/>
          </a:p>
          <a:p>
            <a:r>
              <a:rPr lang="de-DE" dirty="0" smtClean="0"/>
              <a:t>breites Einsatzspektrum</a:t>
            </a:r>
          </a:p>
          <a:p>
            <a:endParaRPr lang="de-DE" dirty="0" smtClean="0"/>
          </a:p>
          <a:p>
            <a:r>
              <a:rPr lang="de-DE" dirty="0" smtClean="0"/>
              <a:t>Verfahrensprinzip</a:t>
            </a:r>
            <a:endParaRPr lang="de-DE" dirty="0"/>
          </a:p>
          <a:p>
            <a:pPr lvl="1"/>
            <a:r>
              <a:rPr lang="de-DE" dirty="0" smtClean="0"/>
              <a:t>Zwei metallische Drähte </a:t>
            </a:r>
          </a:p>
          <a:p>
            <a:pPr lvl="1"/>
            <a:r>
              <a:rPr lang="de-DE" dirty="0" smtClean="0"/>
              <a:t>geregelter Drahtvorschub</a:t>
            </a:r>
          </a:p>
          <a:p>
            <a:pPr lvl="1"/>
            <a:r>
              <a:rPr lang="de-DE" dirty="0" smtClean="0"/>
              <a:t>Spritzpistole</a:t>
            </a:r>
          </a:p>
          <a:p>
            <a:pPr lvl="1"/>
            <a:r>
              <a:rPr lang="de-DE" dirty="0" smtClean="0"/>
              <a:t>Stromübertragung über kupferne kontaktgebende Drahtführungen</a:t>
            </a:r>
          </a:p>
          <a:p>
            <a:pPr lvl="1"/>
            <a:r>
              <a:rPr lang="de-DE" dirty="0" smtClean="0"/>
              <a:t>Bei Berührung liegt geringster Ohm‘sche Widerstand vor</a:t>
            </a:r>
          </a:p>
          <a:p>
            <a:pPr lvl="1"/>
            <a:r>
              <a:rPr lang="de-DE" dirty="0" smtClean="0"/>
              <a:t>Kurzschlussstrom mit starker Erwärmung</a:t>
            </a:r>
          </a:p>
          <a:p>
            <a:pPr lvl="1"/>
            <a:r>
              <a:rPr lang="de-DE" dirty="0" smtClean="0"/>
              <a:t>Spannung fällt ab, während der Strom auf Kurzschlussstrom ansteigt</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32</a:t>
            </a:fld>
            <a:endParaRPr lang="de-DE"/>
          </a:p>
        </p:txBody>
      </p:sp>
    </p:spTree>
    <p:extLst>
      <p:ext uri="{BB962C8B-B14F-4D97-AF65-F5344CB8AC3E}">
        <p14:creationId xmlns:p14="http://schemas.microsoft.com/office/powerpoint/2010/main" val="6313076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Lichtbogenspritzen</a:t>
            </a:r>
          </a:p>
        </p:txBody>
      </p:sp>
      <p:sp>
        <p:nvSpPr>
          <p:cNvPr id="8" name="Inhaltsplatzhalter 7"/>
          <p:cNvSpPr>
            <a:spLocks noGrp="1"/>
          </p:cNvSpPr>
          <p:nvPr>
            <p:ph sz="half" idx="1"/>
          </p:nvPr>
        </p:nvSpPr>
        <p:spPr>
          <a:xfrm>
            <a:off x="115330" y="2336873"/>
            <a:ext cx="4250724" cy="3599316"/>
          </a:xfrm>
        </p:spPr>
        <p:txBody>
          <a:bodyPr/>
          <a:lstStyle/>
          <a:p>
            <a:r>
              <a:rPr lang="de-DE" dirty="0" smtClean="0"/>
              <a:t>Temperaturen</a:t>
            </a:r>
          </a:p>
          <a:p>
            <a:pPr lvl="1"/>
            <a:r>
              <a:rPr lang="de-DE" dirty="0" smtClean="0"/>
              <a:t>6500 [°C]</a:t>
            </a:r>
          </a:p>
          <a:p>
            <a:pPr lvl="1"/>
            <a:r>
              <a:rPr lang="de-DE" dirty="0" smtClean="0"/>
              <a:t>Druckluft</a:t>
            </a:r>
          </a:p>
          <a:p>
            <a:pPr lvl="1"/>
            <a:r>
              <a:rPr lang="de-DE" dirty="0" smtClean="0"/>
              <a:t>Gasstrom beschleunigt</a:t>
            </a:r>
          </a:p>
          <a:p>
            <a:pPr lvl="1"/>
            <a:endParaRPr lang="de-DE" dirty="0" smtClean="0"/>
          </a:p>
          <a:p>
            <a:r>
              <a:rPr lang="de-DE" dirty="0" smtClean="0"/>
              <a:t>Mehrdrahtlichtbogenspritzen</a:t>
            </a:r>
            <a:endParaRPr lang="de-DE" dirty="0"/>
          </a:p>
        </p:txBody>
      </p:sp>
      <p:pic>
        <p:nvPicPr>
          <p:cNvPr id="10" name="Inhaltsplatzhalt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38332" y="2994722"/>
            <a:ext cx="4073020" cy="2283617"/>
          </a:xfrm>
        </p:spPr>
      </p:pic>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33</a:t>
            </a:fld>
            <a:endParaRPr lang="de-DE"/>
          </a:p>
        </p:txBody>
      </p:sp>
    </p:spTree>
    <p:extLst>
      <p:ext uri="{BB962C8B-B14F-4D97-AF65-F5344CB8AC3E}">
        <p14:creationId xmlns:p14="http://schemas.microsoft.com/office/powerpoint/2010/main" val="23764624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a:t>Lichtbogenspritzen</a:t>
            </a:r>
          </a:p>
        </p:txBody>
      </p:sp>
      <p:sp>
        <p:nvSpPr>
          <p:cNvPr id="9" name="Inhaltsplatzhalter 8"/>
          <p:cNvSpPr>
            <a:spLocks noGrp="1"/>
          </p:cNvSpPr>
          <p:nvPr>
            <p:ph idx="1"/>
          </p:nvPr>
        </p:nvSpPr>
        <p:spPr/>
        <p:txBody>
          <a:bodyPr/>
          <a:lstStyle/>
          <a:p>
            <a:r>
              <a:rPr lang="de-DE" dirty="0" smtClean="0"/>
              <a:t>Klassische Werkstoffe</a:t>
            </a:r>
          </a:p>
          <a:p>
            <a:pPr lvl="1"/>
            <a:r>
              <a:rPr lang="de-DE" dirty="0" smtClean="0"/>
              <a:t>schmelz- oder pulvermetallurgisch hergestellte Massivdrähte</a:t>
            </a:r>
          </a:p>
          <a:p>
            <a:pPr lvl="2"/>
            <a:r>
              <a:rPr lang="de-DE" dirty="0" smtClean="0"/>
              <a:t>Kohlenstoffdrähte, Chrom- und hochlegierte Stähle</a:t>
            </a:r>
          </a:p>
          <a:p>
            <a:endParaRPr lang="de-DE" dirty="0"/>
          </a:p>
          <a:p>
            <a:r>
              <a:rPr lang="de-DE" dirty="0" smtClean="0"/>
              <a:t>Typische Anwendung</a:t>
            </a:r>
          </a:p>
          <a:p>
            <a:pPr lvl="1"/>
            <a:r>
              <a:rPr lang="de-DE" dirty="0" smtClean="0"/>
              <a:t>Off-</a:t>
            </a:r>
            <a:r>
              <a:rPr lang="de-DE" dirty="0" err="1" smtClean="0"/>
              <a:t>Shore</a:t>
            </a:r>
            <a:r>
              <a:rPr lang="de-DE" dirty="0" smtClean="0"/>
              <a:t>-Bereich</a:t>
            </a:r>
          </a:p>
          <a:p>
            <a:pPr lvl="1"/>
            <a:r>
              <a:rPr lang="de-DE" dirty="0" smtClean="0"/>
              <a:t>Haftgrundschichten</a:t>
            </a:r>
          </a:p>
          <a:p>
            <a:pPr lvl="1"/>
            <a:r>
              <a:rPr lang="de-DE" dirty="0" smtClean="0"/>
              <a:t>Verschleißschutz</a:t>
            </a:r>
          </a:p>
        </p:txBody>
      </p:sp>
      <p:sp>
        <p:nvSpPr>
          <p:cNvPr id="5" name="Datumsplatzhalter 4"/>
          <p:cNvSpPr>
            <a:spLocks noGrp="1"/>
          </p:cNvSpPr>
          <p:nvPr>
            <p:ph type="dt" sz="half" idx="10"/>
          </p:nvPr>
        </p:nvSpPr>
        <p:spPr/>
        <p:txBody>
          <a:bodyPr/>
          <a:lstStyle/>
          <a:p>
            <a:fld id="{A6A4E4F2-0132-4B9A-B937-498549D9930D}" type="datetime1">
              <a:rPr lang="de-DE" smtClean="0"/>
              <a:t>23.01.2014</a:t>
            </a:fld>
            <a:endParaRPr lang="de-DE"/>
          </a:p>
        </p:txBody>
      </p:sp>
      <p:sp>
        <p:nvSpPr>
          <p:cNvPr id="6" name="Fußzeilenplatzhalter 5"/>
          <p:cNvSpPr>
            <a:spLocks noGrp="1"/>
          </p:cNvSpPr>
          <p:nvPr>
            <p:ph type="ftr" sz="quarter" idx="11"/>
          </p:nvPr>
        </p:nvSpPr>
        <p:spPr/>
        <p:txBody>
          <a:bodyPr/>
          <a:lstStyle/>
          <a:p>
            <a:r>
              <a:rPr lang="de-DE" smtClean="0"/>
              <a:t>Benjamin Ternes</a:t>
            </a:r>
            <a:endParaRPr lang="de-DE"/>
          </a:p>
        </p:txBody>
      </p:sp>
      <p:sp>
        <p:nvSpPr>
          <p:cNvPr id="7" name="Foliennummernplatzhalter 6"/>
          <p:cNvSpPr>
            <a:spLocks noGrp="1"/>
          </p:cNvSpPr>
          <p:nvPr>
            <p:ph type="sldNum" sz="quarter" idx="12"/>
          </p:nvPr>
        </p:nvSpPr>
        <p:spPr/>
        <p:txBody>
          <a:bodyPr/>
          <a:lstStyle/>
          <a:p>
            <a:fld id="{1E41773D-688E-40C3-8B5F-5A16BA667CCD}" type="slidenum">
              <a:rPr lang="de-DE" smtClean="0"/>
              <a:t>34</a:t>
            </a:fld>
            <a:endParaRPr lang="de-DE"/>
          </a:p>
        </p:txBody>
      </p:sp>
    </p:spTree>
    <p:extLst>
      <p:ext uri="{BB962C8B-B14F-4D97-AF65-F5344CB8AC3E}">
        <p14:creationId xmlns:p14="http://schemas.microsoft.com/office/powerpoint/2010/main" val="20367975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Lichtbogenspritzen</a:t>
            </a:r>
          </a:p>
        </p:txBody>
      </p:sp>
      <p:pic>
        <p:nvPicPr>
          <p:cNvPr id="7" name="Inhaltsplatzhalter 6"/>
          <p:cNvPicPr>
            <a:picLocks noGrp="1" noChangeAspect="1"/>
          </p:cNvPicPr>
          <p:nvPr>
            <p:ph idx="1"/>
          </p:nvPr>
        </p:nvPicPr>
        <p:blipFill>
          <a:blip r:embed="rId2"/>
          <a:stretch>
            <a:fillRect/>
          </a:stretch>
        </p:blipFill>
        <p:spPr>
          <a:xfrm>
            <a:off x="663543" y="2185985"/>
            <a:ext cx="6632725" cy="4306888"/>
          </a:xfrm>
          <a:prstGeom prst="rect">
            <a:avLst/>
          </a:prstGeom>
        </p:spPr>
      </p:pic>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35</a:t>
            </a:fld>
            <a:endParaRPr lang="de-DE"/>
          </a:p>
        </p:txBody>
      </p:sp>
    </p:spTree>
    <p:extLst>
      <p:ext uri="{BB962C8B-B14F-4D97-AF65-F5344CB8AC3E}">
        <p14:creationId xmlns:p14="http://schemas.microsoft.com/office/powerpoint/2010/main" val="37389840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Lichtbogenspritzen</a:t>
            </a:r>
          </a:p>
        </p:txBody>
      </p:sp>
      <p:sp>
        <p:nvSpPr>
          <p:cNvPr id="3" name="Inhaltsplatzhalter 2"/>
          <p:cNvSpPr>
            <a:spLocks noGrp="1"/>
          </p:cNvSpPr>
          <p:nvPr>
            <p:ph idx="1"/>
          </p:nvPr>
        </p:nvSpPr>
        <p:spPr/>
        <p:txBody>
          <a:bodyPr/>
          <a:lstStyle/>
          <a:p>
            <a:r>
              <a:rPr lang="de-DE" dirty="0" smtClean="0"/>
              <a:t>Teilchenbildung und kinetische Verhalten der Spritzpartikel hängen vom </a:t>
            </a:r>
            <a:r>
              <a:rPr lang="de-DE" dirty="0" err="1" smtClean="0"/>
              <a:t>Zersträubergas</a:t>
            </a:r>
            <a:r>
              <a:rPr lang="de-DE" dirty="0" smtClean="0"/>
              <a:t> ab</a:t>
            </a:r>
          </a:p>
          <a:p>
            <a:pPr lvl="1"/>
            <a:r>
              <a:rPr lang="de-DE" dirty="0" smtClean="0"/>
              <a:t>Spritzanlage</a:t>
            </a:r>
          </a:p>
          <a:p>
            <a:pPr lvl="1"/>
            <a:r>
              <a:rPr lang="de-DE" dirty="0" smtClean="0"/>
              <a:t>Düsensystem</a:t>
            </a:r>
          </a:p>
          <a:p>
            <a:pPr lvl="1"/>
            <a:r>
              <a:rPr lang="de-DE" dirty="0" err="1" smtClean="0"/>
              <a:t>Zersträuberdruck</a:t>
            </a:r>
            <a:endParaRPr lang="de-DE" dirty="0" smtClean="0"/>
          </a:p>
          <a:p>
            <a:pPr lvl="1"/>
            <a:r>
              <a:rPr lang="de-DE" dirty="0" smtClean="0"/>
              <a:t>Spannung</a:t>
            </a:r>
          </a:p>
          <a:p>
            <a:pPr lvl="1"/>
            <a:r>
              <a:rPr lang="de-DE" dirty="0" smtClean="0"/>
              <a:t>Stromstärke</a:t>
            </a:r>
          </a:p>
          <a:p>
            <a:pPr lvl="1"/>
            <a:r>
              <a:rPr lang="de-DE" dirty="0" smtClean="0"/>
              <a:t>Abstand zum Werkstück</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36</a:t>
            </a:fld>
            <a:endParaRPr lang="de-DE"/>
          </a:p>
        </p:txBody>
      </p:sp>
    </p:spTree>
    <p:extLst>
      <p:ext uri="{BB962C8B-B14F-4D97-AF65-F5344CB8AC3E}">
        <p14:creationId xmlns:p14="http://schemas.microsoft.com/office/powerpoint/2010/main" val="34978220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Lichtbogenspritzen</a:t>
            </a:r>
          </a:p>
        </p:txBody>
      </p:sp>
      <p:pic>
        <p:nvPicPr>
          <p:cNvPr id="7" name="Inhaltsplatzhalter 6"/>
          <p:cNvPicPr>
            <a:picLocks noGrp="1" noChangeAspect="1"/>
          </p:cNvPicPr>
          <p:nvPr>
            <p:ph idx="1"/>
          </p:nvPr>
        </p:nvPicPr>
        <p:blipFill>
          <a:blip r:embed="rId2"/>
          <a:stretch>
            <a:fillRect/>
          </a:stretch>
        </p:blipFill>
        <p:spPr>
          <a:xfrm>
            <a:off x="531813" y="2146437"/>
            <a:ext cx="8474075" cy="4249463"/>
          </a:xfrm>
          <a:prstGeom prst="rect">
            <a:avLst/>
          </a:prstGeom>
        </p:spPr>
      </p:pic>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37</a:t>
            </a:fld>
            <a:endParaRPr lang="de-DE"/>
          </a:p>
        </p:txBody>
      </p:sp>
      <p:pic>
        <p:nvPicPr>
          <p:cNvPr id="8" name="Grafik 7"/>
          <p:cNvPicPr>
            <a:picLocks noChangeAspect="1"/>
          </p:cNvPicPr>
          <p:nvPr/>
        </p:nvPicPr>
        <p:blipFill>
          <a:blip r:embed="rId3"/>
          <a:stretch>
            <a:fillRect/>
          </a:stretch>
        </p:blipFill>
        <p:spPr>
          <a:xfrm>
            <a:off x="31363" y="2146437"/>
            <a:ext cx="9112637" cy="4336193"/>
          </a:xfrm>
          <a:prstGeom prst="rect">
            <a:avLst/>
          </a:prstGeom>
        </p:spPr>
      </p:pic>
    </p:spTree>
    <p:extLst>
      <p:ext uri="{BB962C8B-B14F-4D97-AF65-F5344CB8AC3E}">
        <p14:creationId xmlns:p14="http://schemas.microsoft.com/office/powerpoint/2010/main" val="354533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Lichtbogenspritzen</a:t>
            </a:r>
          </a:p>
        </p:txBody>
      </p:sp>
      <p:pic>
        <p:nvPicPr>
          <p:cNvPr id="7" name="Inhaltsplatzhalter 6"/>
          <p:cNvPicPr>
            <a:picLocks noGrp="1" noChangeAspect="1"/>
          </p:cNvPicPr>
          <p:nvPr>
            <p:ph idx="1"/>
          </p:nvPr>
        </p:nvPicPr>
        <p:blipFill>
          <a:blip r:embed="rId2"/>
          <a:stretch>
            <a:fillRect/>
          </a:stretch>
        </p:blipFill>
        <p:spPr>
          <a:xfrm>
            <a:off x="0" y="2116369"/>
            <a:ext cx="4456670" cy="2892236"/>
          </a:xfrm>
          <a:prstGeom prst="rect">
            <a:avLst/>
          </a:prstGeom>
        </p:spPr>
      </p:pic>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38</a:t>
            </a:fld>
            <a:endParaRPr lang="de-DE"/>
          </a:p>
        </p:txBody>
      </p:sp>
      <p:pic>
        <p:nvPicPr>
          <p:cNvPr id="8" name="Grafik 7"/>
          <p:cNvPicPr>
            <a:picLocks noChangeAspect="1"/>
          </p:cNvPicPr>
          <p:nvPr/>
        </p:nvPicPr>
        <p:blipFill>
          <a:blip r:embed="rId3"/>
          <a:stretch>
            <a:fillRect/>
          </a:stretch>
        </p:blipFill>
        <p:spPr>
          <a:xfrm>
            <a:off x="4520159" y="2085740"/>
            <a:ext cx="4623841" cy="2922865"/>
          </a:xfrm>
          <a:prstGeom prst="rect">
            <a:avLst/>
          </a:prstGeom>
        </p:spPr>
      </p:pic>
      <p:sp>
        <p:nvSpPr>
          <p:cNvPr id="10" name="Textfeld 9"/>
          <p:cNvSpPr txBox="1"/>
          <p:nvPr/>
        </p:nvSpPr>
        <p:spPr>
          <a:xfrm>
            <a:off x="0" y="5166738"/>
            <a:ext cx="5729069" cy="646331"/>
          </a:xfrm>
          <a:prstGeom prst="rect">
            <a:avLst/>
          </a:prstGeom>
          <a:noFill/>
        </p:spPr>
        <p:txBody>
          <a:bodyPr wrap="none" rtlCol="0">
            <a:spAutoFit/>
          </a:bodyPr>
          <a:lstStyle/>
          <a:p>
            <a:r>
              <a:rPr lang="de-DE" dirty="0" smtClean="0"/>
              <a:t>Links: offenes Düsensystem – 3bar, 300A, 30V</a:t>
            </a:r>
          </a:p>
          <a:p>
            <a:r>
              <a:rPr lang="de-DE" dirty="0" smtClean="0"/>
              <a:t>Rechts: geschlossenes Düsensystem – 4.5bar, 200A, 25V</a:t>
            </a:r>
            <a:endParaRPr lang="de-DE" dirty="0"/>
          </a:p>
        </p:txBody>
      </p:sp>
    </p:spTree>
    <p:extLst>
      <p:ext uri="{BB962C8B-B14F-4D97-AF65-F5344CB8AC3E}">
        <p14:creationId xmlns:p14="http://schemas.microsoft.com/office/powerpoint/2010/main" val="7349731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Lichtbogenspritzen</a:t>
            </a:r>
          </a:p>
        </p:txBody>
      </p:sp>
      <p:pic>
        <p:nvPicPr>
          <p:cNvPr id="7" name="Inhaltsplatzhalter 6"/>
          <p:cNvPicPr>
            <a:picLocks noGrp="1" noChangeAspect="1"/>
          </p:cNvPicPr>
          <p:nvPr>
            <p:ph idx="1"/>
          </p:nvPr>
        </p:nvPicPr>
        <p:blipFill>
          <a:blip r:embed="rId2"/>
          <a:stretch>
            <a:fillRect/>
          </a:stretch>
        </p:blipFill>
        <p:spPr>
          <a:xfrm>
            <a:off x="1412929" y="2117725"/>
            <a:ext cx="6711842" cy="4306888"/>
          </a:xfrm>
          <a:prstGeom prst="rect">
            <a:avLst/>
          </a:prstGeom>
        </p:spPr>
      </p:pic>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39</a:t>
            </a:fld>
            <a:endParaRPr lang="de-DE"/>
          </a:p>
        </p:txBody>
      </p:sp>
    </p:spTree>
    <p:extLst>
      <p:ext uri="{BB962C8B-B14F-4D97-AF65-F5344CB8AC3E}">
        <p14:creationId xmlns:p14="http://schemas.microsoft.com/office/powerpoint/2010/main" val="32078449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Verschleiß</a:t>
            </a:r>
            <a:endParaRPr lang="de-DE" dirty="0"/>
          </a:p>
        </p:txBody>
      </p:sp>
      <p:sp>
        <p:nvSpPr>
          <p:cNvPr id="8" name="Inhaltsplatzhalter 7"/>
          <p:cNvSpPr>
            <a:spLocks noGrp="1"/>
          </p:cNvSpPr>
          <p:nvPr>
            <p:ph idx="1"/>
          </p:nvPr>
        </p:nvSpPr>
        <p:spPr/>
        <p:txBody>
          <a:bodyPr anchor="ctr"/>
          <a:lstStyle/>
          <a:p>
            <a:r>
              <a:rPr lang="de-DE" dirty="0" smtClean="0"/>
              <a:t>Bei Festkörperkontakt ist der Verschleißwiderstand </a:t>
            </a:r>
            <a:r>
              <a:rPr lang="de-DE" b="1" dirty="0" smtClean="0"/>
              <a:t>grundsätzlich </a:t>
            </a:r>
            <a:r>
              <a:rPr lang="de-DE" dirty="0" smtClean="0"/>
              <a:t>keine Werkstoffeigenschaft</a:t>
            </a:r>
          </a:p>
          <a:p>
            <a:endParaRPr lang="de-DE" dirty="0"/>
          </a:p>
          <a:p>
            <a:r>
              <a:rPr lang="de-DE" dirty="0" smtClean="0"/>
              <a:t>Bauteilpaarungseigenschaft ist abhängig von Umgebungs- und Schmierbedingungen der Reibpartner</a:t>
            </a:r>
          </a:p>
          <a:p>
            <a:endParaRPr lang="de-DE" dirty="0"/>
          </a:p>
          <a:p>
            <a:r>
              <a:rPr lang="de-DE" b="1" dirty="0" smtClean="0"/>
              <a:t>Systemeigenschaft</a:t>
            </a:r>
          </a:p>
          <a:p>
            <a:endParaRPr lang="de-DE" b="1" dirty="0"/>
          </a:p>
          <a:p>
            <a:r>
              <a:rPr lang="de-DE" b="1" dirty="0" smtClean="0"/>
              <a:t>Tribologie </a:t>
            </a:r>
            <a:r>
              <a:rPr lang="de-DE" dirty="0" smtClean="0"/>
              <a:t>(Reibungslehre)</a:t>
            </a:r>
            <a:endParaRPr lang="de-DE" b="1"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4</a:t>
            </a:fld>
            <a:endParaRPr lang="de-DE"/>
          </a:p>
        </p:txBody>
      </p:sp>
    </p:spTree>
    <p:extLst>
      <p:ext uri="{BB962C8B-B14F-4D97-AF65-F5344CB8AC3E}">
        <p14:creationId xmlns:p14="http://schemas.microsoft.com/office/powerpoint/2010/main" val="25573654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Lichtbogenspritzen</a:t>
            </a:r>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40</a:t>
            </a:fld>
            <a:endParaRPr lang="de-DE"/>
          </a:p>
        </p:txBody>
      </p:sp>
      <p:sp>
        <p:nvSpPr>
          <p:cNvPr id="8" name="Inhaltsplatzhalter 7"/>
          <p:cNvSpPr>
            <a:spLocks noGrp="1"/>
          </p:cNvSpPr>
          <p:nvPr>
            <p:ph idx="1"/>
          </p:nvPr>
        </p:nvSpPr>
        <p:spPr/>
        <p:txBody>
          <a:bodyPr/>
          <a:lstStyle/>
          <a:p>
            <a:r>
              <a:rPr lang="de-DE" dirty="0" smtClean="0"/>
              <a:t>Vor- und Nachteile</a:t>
            </a:r>
          </a:p>
          <a:p>
            <a:pPr lvl="1"/>
            <a:r>
              <a:rPr lang="de-DE" dirty="0" smtClean="0"/>
              <a:t>Beschränkung des Spritzzusatzes auf elektrisch leitende Drähte</a:t>
            </a:r>
          </a:p>
          <a:p>
            <a:pPr lvl="1"/>
            <a:r>
              <a:rPr lang="de-DE" dirty="0" smtClean="0"/>
              <a:t>entstehende Spritzstäube</a:t>
            </a:r>
          </a:p>
          <a:p>
            <a:pPr lvl="1"/>
            <a:r>
              <a:rPr lang="de-DE" dirty="0" smtClean="0"/>
              <a:t>große Lärmentwicklung (110dB)</a:t>
            </a:r>
          </a:p>
          <a:p>
            <a:pPr lvl="1"/>
            <a:r>
              <a:rPr lang="de-DE" dirty="0" smtClean="0"/>
              <a:t>ultraviolette und infrarote Strahlung</a:t>
            </a:r>
          </a:p>
          <a:p>
            <a:pPr lvl="1"/>
            <a:endParaRPr lang="de-DE" dirty="0"/>
          </a:p>
          <a:p>
            <a:r>
              <a:rPr lang="de-DE" dirty="0" smtClean="0"/>
              <a:t>technische Vorteil</a:t>
            </a:r>
          </a:p>
          <a:p>
            <a:pPr lvl="1"/>
            <a:r>
              <a:rPr lang="de-DE" dirty="0" smtClean="0"/>
              <a:t>hohe Auftragsraten</a:t>
            </a:r>
          </a:p>
          <a:p>
            <a:pPr lvl="1"/>
            <a:r>
              <a:rPr lang="de-DE" dirty="0" smtClean="0"/>
              <a:t>Herstellung mehrerer Millimeter dicker Schichten</a:t>
            </a:r>
          </a:p>
          <a:p>
            <a:pPr lvl="1"/>
            <a:r>
              <a:rPr lang="de-DE" dirty="0" smtClean="0"/>
              <a:t>einfache Handhabung</a:t>
            </a:r>
          </a:p>
          <a:p>
            <a:pPr lvl="1"/>
            <a:r>
              <a:rPr lang="de-DE" dirty="0" smtClean="0"/>
              <a:t>geringe Anlage- und Betriebskosten</a:t>
            </a:r>
          </a:p>
          <a:p>
            <a:pPr lvl="1"/>
            <a:r>
              <a:rPr lang="de-DE" dirty="0" smtClean="0"/>
              <a:t>wirtschaftliches Verfahren</a:t>
            </a:r>
          </a:p>
        </p:txBody>
      </p:sp>
    </p:spTree>
    <p:extLst>
      <p:ext uri="{BB962C8B-B14F-4D97-AF65-F5344CB8AC3E}">
        <p14:creationId xmlns:p14="http://schemas.microsoft.com/office/powerpoint/2010/main" val="31719878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Plasmaspritzen</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de-DE" dirty="0" smtClean="0"/>
                  <a:t>Charakteristisch für das Plasmaspritzen</a:t>
                </a:r>
              </a:p>
              <a:p>
                <a:pPr lvl="1"/>
                <a:r>
                  <a:rPr lang="de-DE" dirty="0" smtClean="0"/>
                  <a:t>hohe Plasmatemperaturen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𝑇</m:t>
                        </m:r>
                      </m:e>
                      <m:sub>
                        <m:r>
                          <a:rPr lang="de-DE" b="0" i="1" smtClean="0">
                            <a:latin typeface="Cambria Math" panose="02040503050406030204" pitchFamily="18" charset="0"/>
                          </a:rPr>
                          <m:t>𝑝</m:t>
                        </m:r>
                      </m:sub>
                    </m:sSub>
                    <m:r>
                      <a:rPr lang="de-DE" b="0" i="1" smtClean="0">
                        <a:latin typeface="Cambria Math" panose="02040503050406030204" pitchFamily="18" charset="0"/>
                      </a:rPr>
                      <m:t>=20000</m:t>
                    </m:r>
                    <m:r>
                      <a:rPr lang="de-DE" b="0" i="1" smtClean="0">
                        <a:latin typeface="Cambria Math" panose="02040503050406030204" pitchFamily="18" charset="0"/>
                      </a:rPr>
                      <m:t>𝐾</m:t>
                    </m:r>
                  </m:oMath>
                </a14:m>
                <a:endParaRPr lang="de-DE" dirty="0" smtClean="0"/>
              </a:p>
              <a:p>
                <a:pPr lvl="1"/>
                <a:r>
                  <a:rPr lang="de-DE" dirty="0" smtClean="0"/>
                  <a:t>Erstmals auch hochschmelzende keramische Werkstoffe</a:t>
                </a:r>
              </a:p>
              <a:p>
                <a:pPr lvl="1"/>
                <a:r>
                  <a:rPr lang="de-DE" dirty="0" smtClean="0"/>
                  <a:t>Plasmaspritzverfahren unter Atmosphäre (APS)</a:t>
                </a:r>
              </a:p>
              <a:p>
                <a:pPr lvl="1"/>
                <a:r>
                  <a:rPr lang="de-DE" dirty="0" smtClean="0"/>
                  <a:t>Bei oxidationskritischer Werkstoffe auch in Vakuumkammer (VPS)</a:t>
                </a:r>
              </a:p>
              <a:p>
                <a:pPr lvl="1"/>
                <a:r>
                  <a:rPr lang="de-DE" dirty="0" smtClean="0"/>
                  <a:t>Niederdruck (LPPS), Schutzmantel (SPS)</a:t>
                </a:r>
              </a:p>
              <a:p>
                <a:pPr marL="457200" lvl="1" indent="0">
                  <a:buNone/>
                </a:pPr>
                <a:endParaRPr lang="de-DE" dirty="0"/>
              </a:p>
              <a:p>
                <a:r>
                  <a:rPr lang="de-DE" dirty="0" smtClean="0"/>
                  <a:t>Plasma</a:t>
                </a:r>
              </a:p>
              <a:p>
                <a:pPr lvl="1"/>
                <a:r>
                  <a:rPr lang="de-DE" dirty="0" smtClean="0"/>
                  <a:t>ionisiertes, heißes Gas aus Ionen, Elektronen und neutralen Teilchen, die sich durch die ständige Wechselwirkung untereinander und mit Photonen in verschiedenen Energie- und Anregungszuständen befinden</a:t>
                </a:r>
              </a:p>
              <a:p>
                <a:pPr lvl="1"/>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0">
                <a:blip r:embed="rId2"/>
                <a:stretch>
                  <a:fillRect l="-935" t="-3253"/>
                </a:stretch>
              </a:blipFill>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41</a:t>
            </a:fld>
            <a:endParaRPr lang="de-DE"/>
          </a:p>
        </p:txBody>
      </p:sp>
    </p:spTree>
    <p:extLst>
      <p:ext uri="{BB962C8B-B14F-4D97-AF65-F5344CB8AC3E}">
        <p14:creationId xmlns:p14="http://schemas.microsoft.com/office/powerpoint/2010/main" val="39687557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Plasmaspritzen</a:t>
            </a:r>
          </a:p>
        </p:txBody>
      </p:sp>
      <p:sp>
        <p:nvSpPr>
          <p:cNvPr id="3" name="Inhaltsplatzhalter 2"/>
          <p:cNvSpPr>
            <a:spLocks noGrp="1"/>
          </p:cNvSpPr>
          <p:nvPr>
            <p:ph idx="1"/>
          </p:nvPr>
        </p:nvSpPr>
        <p:spPr/>
        <p:txBody>
          <a:bodyPr/>
          <a:lstStyle/>
          <a:p>
            <a:r>
              <a:rPr lang="de-DE" dirty="0" smtClean="0"/>
              <a:t>Ein Plasma ist nach außen quasineutral, d.h. es hat im Mittel die gleiche Anzahl von pos. und neg. Ladungen</a:t>
            </a:r>
          </a:p>
          <a:p>
            <a:endParaRPr lang="de-DE" dirty="0"/>
          </a:p>
          <a:p>
            <a:r>
              <a:rPr lang="de-DE" dirty="0" smtClean="0"/>
              <a:t>Erzeugung durch hohe Temperaturen</a:t>
            </a:r>
          </a:p>
          <a:p>
            <a:r>
              <a:rPr lang="de-DE" dirty="0" smtClean="0"/>
              <a:t>Erzeugung durch elektromagnetische (elektrische) Felder</a:t>
            </a:r>
          </a:p>
          <a:p>
            <a:endParaRPr lang="de-DE" dirty="0"/>
          </a:p>
          <a:p>
            <a:r>
              <a:rPr lang="de-DE" dirty="0" smtClean="0"/>
              <a:t>Plasma wird durch Lichtbogenentladung bei Atmosphärendruck erzeugt</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42</a:t>
            </a:fld>
            <a:endParaRPr lang="de-DE"/>
          </a:p>
        </p:txBody>
      </p:sp>
    </p:spTree>
    <p:extLst>
      <p:ext uri="{BB962C8B-B14F-4D97-AF65-F5344CB8AC3E}">
        <p14:creationId xmlns:p14="http://schemas.microsoft.com/office/powerpoint/2010/main" val="40137891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Plasmaspritzen</a:t>
            </a:r>
          </a:p>
        </p:txBody>
      </p:sp>
      <p:sp>
        <p:nvSpPr>
          <p:cNvPr id="3" name="Inhaltsplatzhalter 2"/>
          <p:cNvSpPr>
            <a:spLocks noGrp="1"/>
          </p:cNvSpPr>
          <p:nvPr>
            <p:ph idx="1"/>
          </p:nvPr>
        </p:nvSpPr>
        <p:spPr/>
        <p:txBody>
          <a:bodyPr/>
          <a:lstStyle/>
          <a:p>
            <a:r>
              <a:rPr lang="de-DE" dirty="0" smtClean="0"/>
              <a:t>thermisches Gleichgewichtsplasma, Temperatur der Elektronen und Ionen näherungsweise gleich</a:t>
            </a:r>
          </a:p>
          <a:p>
            <a:pPr lvl="1"/>
            <a:r>
              <a:rPr lang="de-DE" dirty="0" smtClean="0"/>
              <a:t>Folge: Nehmen selben Wert wie die Plasmatemperatur an</a:t>
            </a:r>
          </a:p>
          <a:p>
            <a:pPr lvl="1"/>
            <a:endParaRPr lang="de-DE" dirty="0"/>
          </a:p>
          <a:p>
            <a:r>
              <a:rPr lang="de-DE" dirty="0" smtClean="0"/>
              <a:t>Temperatur stellt ein Maß für die kinetische Energie der Teilchen im Plasma dar</a:t>
            </a:r>
          </a:p>
          <a:p>
            <a:endParaRPr lang="de-DE" dirty="0"/>
          </a:p>
          <a:p>
            <a:r>
              <a:rPr lang="de-DE" dirty="0" smtClean="0"/>
              <a:t>Elektrischer Lichtbogen wird gezündet</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43</a:t>
            </a:fld>
            <a:endParaRPr lang="de-DE"/>
          </a:p>
        </p:txBody>
      </p:sp>
    </p:spTree>
    <p:extLst>
      <p:ext uri="{BB962C8B-B14F-4D97-AF65-F5344CB8AC3E}">
        <p14:creationId xmlns:p14="http://schemas.microsoft.com/office/powerpoint/2010/main" val="24474482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Plasmaspritzen</a:t>
            </a:r>
            <a:endParaRPr lang="de-DE" dirty="0"/>
          </a:p>
        </p:txBody>
      </p:sp>
      <p:pic>
        <p:nvPicPr>
          <p:cNvPr id="7" name="Inhaltsplatzhalter 6"/>
          <p:cNvPicPr>
            <a:picLocks noGrp="1" noChangeAspect="1"/>
          </p:cNvPicPr>
          <p:nvPr>
            <p:ph idx="1"/>
          </p:nvPr>
        </p:nvPicPr>
        <p:blipFill>
          <a:blip r:embed="rId2"/>
          <a:stretch>
            <a:fillRect/>
          </a:stretch>
        </p:blipFill>
        <p:spPr>
          <a:xfrm>
            <a:off x="531639" y="2185985"/>
            <a:ext cx="6954661" cy="4306888"/>
          </a:xfrm>
          <a:prstGeom prst="rect">
            <a:avLst/>
          </a:prstGeom>
        </p:spPr>
      </p:pic>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44</a:t>
            </a:fld>
            <a:endParaRPr lang="de-DE"/>
          </a:p>
        </p:txBody>
      </p:sp>
    </p:spTree>
    <p:extLst>
      <p:ext uri="{BB962C8B-B14F-4D97-AF65-F5344CB8AC3E}">
        <p14:creationId xmlns:p14="http://schemas.microsoft.com/office/powerpoint/2010/main" val="24979532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Plasmaspritzen</a:t>
            </a:r>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45</a:t>
            </a:fld>
            <a:endParaRPr lang="de-DE"/>
          </a:p>
        </p:txBody>
      </p:sp>
      <p:pic>
        <p:nvPicPr>
          <p:cNvPr id="7" name="Grafik 6"/>
          <p:cNvPicPr>
            <a:picLocks noChangeAspect="1"/>
          </p:cNvPicPr>
          <p:nvPr/>
        </p:nvPicPr>
        <p:blipFill>
          <a:blip r:embed="rId2"/>
          <a:stretch>
            <a:fillRect/>
          </a:stretch>
        </p:blipFill>
        <p:spPr>
          <a:xfrm>
            <a:off x="1" y="2032499"/>
            <a:ext cx="6112476" cy="4825501"/>
          </a:xfrm>
          <a:prstGeom prst="rect">
            <a:avLst/>
          </a:prstGeom>
        </p:spPr>
      </p:pic>
      <p:pic>
        <p:nvPicPr>
          <p:cNvPr id="5122" name="Picture 2" descr="http://upload.wikimedia.org/wikipedia/commons/1/1b/Dlr-vakuumplasmaspritzanl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2" y="-1"/>
            <a:ext cx="97012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tu-chemnitz.de/mb/OTF/forschung/bilder/AP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079" y="1390650"/>
            <a:ext cx="9690079" cy="544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0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1000"/>
                                        <p:tgtEl>
                                          <p:spTgt spid="5122"/>
                                        </p:tgtEl>
                                      </p:cBhvr>
                                    </p:animEffect>
                                    <p:anim calcmode="lin" valueType="num">
                                      <p:cBhvr>
                                        <p:cTn id="13" dur="1000" fill="hold"/>
                                        <p:tgtEl>
                                          <p:spTgt spid="5122"/>
                                        </p:tgtEl>
                                        <p:attrNameLst>
                                          <p:attrName>ppt_x</p:attrName>
                                        </p:attrNameLst>
                                      </p:cBhvr>
                                      <p:tavLst>
                                        <p:tav tm="0">
                                          <p:val>
                                            <p:strVal val="#ppt_x"/>
                                          </p:val>
                                        </p:tav>
                                        <p:tav tm="100000">
                                          <p:val>
                                            <p:strVal val="#ppt_x"/>
                                          </p:val>
                                        </p:tav>
                                      </p:tavLst>
                                    </p:anim>
                                    <p:anim calcmode="lin" valueType="num">
                                      <p:cBhvr>
                                        <p:cTn id="14"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Plasmaspritzen</a:t>
            </a:r>
            <a:endParaRPr lang="de-DE" dirty="0"/>
          </a:p>
        </p:txBody>
      </p:sp>
      <mc:AlternateContent xmlns:mc="http://schemas.openxmlformats.org/markup-compatibility/2006">
        <mc:Choice xmlns:a14="http://schemas.microsoft.com/office/drawing/2010/main" Requires="a14">
          <p:sp>
            <p:nvSpPr>
              <p:cNvPr id="3" name="Inhaltsplatzhalter 2"/>
              <p:cNvSpPr>
                <a:spLocks noGrp="1"/>
              </p:cNvSpPr>
              <p:nvPr>
                <p:ph idx="1"/>
              </p:nvPr>
            </p:nvSpPr>
            <p:spPr/>
            <p:txBody>
              <a:bodyPr>
                <a:normAutofit lnSpcReduction="10000"/>
              </a:bodyPr>
              <a:lstStyle/>
              <a:p>
                <a:r>
                  <a:rPr lang="de-DE" dirty="0" smtClean="0"/>
                  <a:t>Düsenmündung </a:t>
                </a:r>
                <a:r>
                  <a:rPr lang="de-DE" dirty="0" err="1" smtClean="0"/>
                  <a:t>rekombiniert</a:t>
                </a:r>
                <a:r>
                  <a:rPr lang="de-DE" dirty="0" smtClean="0"/>
                  <a:t> das Gas</a:t>
                </a:r>
              </a:p>
              <a:p>
                <a:pPr lvl="1"/>
                <a:r>
                  <a:rPr lang="de-DE" dirty="0" smtClean="0"/>
                  <a:t>weitere Energiezufuhr nach Passieren des Lichtbogens</a:t>
                </a:r>
              </a:p>
              <a:p>
                <a:pPr lvl="1"/>
                <a:r>
                  <a:rPr lang="de-DE" dirty="0" smtClean="0"/>
                  <a:t>Große Energiemengen</a:t>
                </a:r>
              </a:p>
              <a:p>
                <a:pPr lvl="1"/>
                <a:r>
                  <a:rPr lang="de-DE" dirty="0" smtClean="0"/>
                  <a:t>explosionsartige Expansion</a:t>
                </a:r>
              </a:p>
              <a:p>
                <a:pPr lvl="1"/>
                <a:r>
                  <a:rPr lang="de-DE" dirty="0" smtClean="0"/>
                  <a:t>elektrische Energie wird in thermische und kinetische Energie umgewandelt</a:t>
                </a:r>
              </a:p>
              <a:p>
                <a:pPr lvl="1"/>
                <a:r>
                  <a:rPr lang="de-DE" dirty="0" smtClean="0">
                    <a:sym typeface="Wingdings" panose="05000000000000000000" pitchFamily="2" charset="2"/>
                  </a:rPr>
                  <a:t> Aufschmelzen und Beschleunigen der Spritzpartikel</a:t>
                </a:r>
              </a:p>
              <a:p>
                <a:pPr lvl="1"/>
                <a:endParaRPr lang="de-DE" dirty="0">
                  <a:sym typeface="Wingdings" panose="05000000000000000000" pitchFamily="2" charset="2"/>
                </a:endParaRPr>
              </a:p>
              <a:p>
                <a:r>
                  <a:rPr lang="de-DE" dirty="0" smtClean="0"/>
                  <a:t>Hohe Leistungen =&gt; Kühlung der Kupferanode notwendig</a:t>
                </a:r>
              </a:p>
              <a:p>
                <a:endParaRPr lang="de-DE" dirty="0"/>
              </a:p>
              <a:p>
                <a:r>
                  <a:rPr lang="de-DE" dirty="0" smtClean="0"/>
                  <a:t>Stromstärke: I = 400-600A, P = 20-200kW, </a:t>
                </a:r>
              </a:p>
              <a:p>
                <a:pPr lvl="1"/>
                <a14:m>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𝑉</m:t>
                        </m:r>
                      </m:e>
                    </m:acc>
                  </m:oMath>
                </a14:m>
                <a:r>
                  <a:rPr lang="de-DE" dirty="0" smtClean="0"/>
                  <a:t> </a:t>
                </a:r>
                <a:r>
                  <a:rPr lang="de-DE" dirty="0" smtClean="0"/>
                  <a:t>= 40-60 </a:t>
                </a:r>
                <a:r>
                  <a:rPr lang="de-DE" dirty="0" smtClean="0"/>
                  <a:t>SLPM					(Volumenstrom)</a:t>
                </a:r>
                <a:endParaRPr lang="de-DE" dirty="0" smtClean="0"/>
              </a:p>
            </p:txBody>
          </p:sp>
        </mc:Choice>
        <mc:Fallback>
          <p:sp>
            <p:nvSpPr>
              <p:cNvPr id="3" name="Inhaltsplatzhalter 2"/>
              <p:cNvSpPr>
                <a:spLocks noGrp="1" noRot="1" noChangeAspect="1" noMove="1" noResize="1" noEditPoints="1" noAdjustHandles="1" noChangeArrowheads="1" noChangeShapeType="1" noTextEdit="1"/>
              </p:cNvSpPr>
              <p:nvPr>
                <p:ph idx="1"/>
              </p:nvPr>
            </p:nvSpPr>
            <p:spPr>
              <a:blipFill rotWithShape="0">
                <a:blip r:embed="rId3"/>
                <a:stretch>
                  <a:fillRect l="-935"/>
                </a:stretch>
              </a:blipFill>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fld id="{6B3791A2-107B-41F0-9D6E-57F4BCFA6B30}" type="datetime1">
              <a:rPr lang="de-DE" smtClean="0"/>
              <a:t>23.01.2014</a:t>
            </a:fld>
            <a:endParaRPr lang="de-DE" dirty="0"/>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46</a:t>
            </a:fld>
            <a:endParaRPr lang="de-DE"/>
          </a:p>
        </p:txBody>
      </p:sp>
    </p:spTree>
    <p:extLst>
      <p:ext uri="{BB962C8B-B14F-4D97-AF65-F5344CB8AC3E}">
        <p14:creationId xmlns:p14="http://schemas.microsoft.com/office/powerpoint/2010/main" val="5357122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Plasmaspritzen</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normAutofit lnSpcReduction="10000"/>
              </a:bodyPr>
              <a:lstStyle/>
              <a:p>
                <a:r>
                  <a:rPr lang="de-DE" dirty="0" smtClean="0"/>
                  <a:t>Gase</a:t>
                </a:r>
              </a:p>
              <a:p>
                <a:pPr lvl="1"/>
                <a:r>
                  <a:rPr lang="de-DE" dirty="0" smtClean="0"/>
                  <a:t>Argon, Helium, Stickstoff, Wasserstoff bzw. Mischungen</a:t>
                </a:r>
              </a:p>
              <a:p>
                <a:pPr lvl="1"/>
                <a:endParaRPr lang="de-DE" dirty="0"/>
              </a:p>
              <a:p>
                <a:r>
                  <a:rPr lang="de-DE" dirty="0" smtClean="0"/>
                  <a:t>Spritzwerkstoffe i.d.R. pulverförmig</a:t>
                </a:r>
              </a:p>
              <a:p>
                <a:endParaRPr lang="de-DE" dirty="0"/>
              </a:p>
              <a:p>
                <a:r>
                  <a:rPr lang="de-DE" dirty="0" smtClean="0"/>
                  <a:t>Düsenaustritt durch inert Trägergas radial zugeführt</a:t>
                </a:r>
              </a:p>
              <a:p>
                <a:endParaRPr lang="de-DE" dirty="0"/>
              </a:p>
              <a:p>
                <a:r>
                  <a:rPr lang="de-DE" dirty="0" smtClean="0"/>
                  <a:t>Werkstoffe:</a:t>
                </a:r>
              </a:p>
              <a:p>
                <a:pPr lvl="1"/>
                <a:r>
                  <a:rPr lang="de-DE" b="0" dirty="0" smtClean="0"/>
                  <a:t>Oxidkeramiken		 </a:t>
                </a:r>
                <a14:m>
                  <m:oMath xmlns:m="http://schemas.openxmlformats.org/officeDocument/2006/math">
                    <m:r>
                      <a:rPr lang="de-DE" b="0" i="1" smtClean="0">
                        <a:latin typeface="Cambria Math" panose="02040503050406030204" pitchFamily="18" charset="0"/>
                      </a:rPr>
                      <m:t>𝑇𝑖</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r>
                      <a:rPr lang="de-DE" b="0" i="1" smtClean="0">
                        <a:latin typeface="Cambria Math" panose="02040503050406030204" pitchFamily="18" charset="0"/>
                      </a:rPr>
                      <m:t>/</m:t>
                    </m:r>
                    <m:r>
                      <a:rPr lang="de-DE" b="0" i="1" smtClean="0">
                        <a:latin typeface="Cambria Math" panose="02040503050406030204" pitchFamily="18" charset="0"/>
                      </a:rPr>
                      <m:t>𝐴</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𝑙</m:t>
                        </m:r>
                      </m:e>
                      <m:sub>
                        <m:r>
                          <a:rPr lang="de-DE" b="0" i="1" smtClean="0">
                            <a:latin typeface="Cambria Math" panose="02040503050406030204" pitchFamily="18" charset="0"/>
                          </a:rPr>
                          <m:t>2</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oMath>
                </a14:m>
                <a:r>
                  <a:rPr lang="de-DE" dirty="0" smtClean="0"/>
                  <a:t> und </a:t>
                </a:r>
                <a14:m>
                  <m:oMath xmlns:m="http://schemas.openxmlformats.org/officeDocument/2006/math">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𝑟</m:t>
                        </m:r>
                      </m:e>
                      <m:sub>
                        <m:r>
                          <a:rPr lang="de-DE" b="0" i="1" smtClean="0">
                            <a:latin typeface="Cambria Math" panose="02040503050406030204" pitchFamily="18" charset="0"/>
                          </a:rPr>
                          <m:t>2</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3</m:t>
                        </m:r>
                      </m:sub>
                    </m:sSub>
                  </m:oMath>
                </a14:m>
                <a:endParaRPr lang="de-DE" dirty="0" smtClean="0"/>
              </a:p>
              <a:p>
                <a:pPr lvl="1"/>
                <a:r>
                  <a:rPr lang="de-DE" dirty="0" smtClean="0"/>
                  <a:t> Wärmedämmschicht	 </a:t>
                </a:r>
                <a14:m>
                  <m:oMath xmlns:m="http://schemas.openxmlformats.org/officeDocument/2006/math">
                    <m:r>
                      <a:rPr lang="de-DE" b="0" i="1" smtClean="0">
                        <a:latin typeface="Cambria Math" panose="02040503050406030204" pitchFamily="18" charset="0"/>
                      </a:rPr>
                      <m:t>𝑍𝑟</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oMath>
                </a14:m>
                <a:endParaRPr lang="de-DE" dirty="0" smtClean="0"/>
              </a:p>
              <a:p>
                <a:pPr lvl="1"/>
                <a:r>
                  <a:rPr lang="de-DE" dirty="0" smtClean="0"/>
                  <a:t>Isolation			 </a:t>
                </a:r>
                <a14:m>
                  <m:oMath xmlns:m="http://schemas.openxmlformats.org/officeDocument/2006/math">
                    <m:r>
                      <a:rPr lang="de-DE" b="0" i="1" smtClean="0">
                        <a:latin typeface="Cambria Math" panose="02040503050406030204" pitchFamily="18" charset="0"/>
                      </a:rPr>
                      <m:t>𝑀𝑔</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𝑂</m:t>
                        </m:r>
                      </m:e>
                      <m:sub>
                        <m:r>
                          <a:rPr lang="de-DE" b="0" i="1" smtClean="0">
                            <a:latin typeface="Cambria Math" panose="02040503050406030204" pitchFamily="18" charset="0"/>
                          </a:rPr>
                          <m:t>2</m:t>
                        </m:r>
                      </m:sub>
                    </m:sSub>
                  </m:oMath>
                </a14:m>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0">
                <a:blip r:embed="rId2"/>
                <a:stretch>
                  <a:fillRect l="-935"/>
                </a:stretch>
              </a:blipFill>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dirty="0" smtClean="0"/>
              <a:t>Benjamin Ternes</a:t>
            </a:r>
            <a:endParaRPr lang="de-DE" dirty="0"/>
          </a:p>
        </p:txBody>
      </p:sp>
      <p:sp>
        <p:nvSpPr>
          <p:cNvPr id="6" name="Foliennummernplatzhalter 5"/>
          <p:cNvSpPr>
            <a:spLocks noGrp="1"/>
          </p:cNvSpPr>
          <p:nvPr>
            <p:ph type="sldNum" sz="quarter" idx="12"/>
          </p:nvPr>
        </p:nvSpPr>
        <p:spPr/>
        <p:txBody>
          <a:bodyPr/>
          <a:lstStyle/>
          <a:p>
            <a:fld id="{1E41773D-688E-40C3-8B5F-5A16BA667CCD}" type="slidenum">
              <a:rPr lang="de-DE" smtClean="0"/>
              <a:t>47</a:t>
            </a:fld>
            <a:endParaRPr lang="de-DE"/>
          </a:p>
        </p:txBody>
      </p:sp>
    </p:spTree>
    <p:extLst>
      <p:ext uri="{BB962C8B-B14F-4D97-AF65-F5344CB8AC3E}">
        <p14:creationId xmlns:p14="http://schemas.microsoft.com/office/powerpoint/2010/main" val="23301752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numCol="1">
            <a:normAutofit/>
          </a:bodyPr>
          <a:lstStyle/>
          <a:p>
            <a:r>
              <a:rPr lang="de-DE" sz="3100" dirty="0"/>
              <a:t>Verfahren aus der </a:t>
            </a:r>
            <a:r>
              <a:rPr lang="de-DE" sz="3100" dirty="0" smtClean="0"/>
              <a:t>Gasabschneidung</a:t>
            </a:r>
            <a:endParaRPr lang="de-DE" dirty="0"/>
          </a:p>
        </p:txBody>
      </p:sp>
      <p:sp>
        <p:nvSpPr>
          <p:cNvPr id="3" name="Inhaltsplatzhalter 2"/>
          <p:cNvSpPr>
            <a:spLocks noGrp="1"/>
          </p:cNvSpPr>
          <p:nvPr>
            <p:ph idx="1"/>
          </p:nvPr>
        </p:nvSpPr>
        <p:spPr/>
        <p:txBody>
          <a:bodyPr/>
          <a:lstStyle/>
          <a:p>
            <a:r>
              <a:rPr lang="de-DE" dirty="0" smtClean="0"/>
              <a:t>Dünnschichttechnologien in PVD- und CVD-Verfahren</a:t>
            </a:r>
          </a:p>
          <a:p>
            <a:pPr lvl="1"/>
            <a:r>
              <a:rPr lang="de-DE" dirty="0" smtClean="0"/>
              <a:t>PVD: 	</a:t>
            </a:r>
            <a:r>
              <a:rPr lang="de-DE" dirty="0" err="1" smtClean="0"/>
              <a:t>Physical</a:t>
            </a:r>
            <a:r>
              <a:rPr lang="de-DE" dirty="0" smtClean="0"/>
              <a:t> </a:t>
            </a:r>
            <a:r>
              <a:rPr lang="de-DE" dirty="0" err="1" smtClean="0"/>
              <a:t>Vapour</a:t>
            </a:r>
            <a:r>
              <a:rPr lang="de-DE" dirty="0" smtClean="0"/>
              <a:t> Deposition</a:t>
            </a:r>
          </a:p>
          <a:p>
            <a:pPr lvl="1"/>
            <a:r>
              <a:rPr lang="de-DE" dirty="0" smtClean="0"/>
              <a:t>CVD:	Chemical </a:t>
            </a:r>
            <a:r>
              <a:rPr lang="de-DE" dirty="0" err="1" smtClean="0"/>
              <a:t>Vapour</a:t>
            </a:r>
            <a:r>
              <a:rPr lang="de-DE" dirty="0" smtClean="0"/>
              <a:t> Deposition</a:t>
            </a:r>
          </a:p>
          <a:p>
            <a:pPr marL="0" indent="0">
              <a:buNone/>
            </a:pPr>
            <a:endParaRPr lang="de-DE" dirty="0"/>
          </a:p>
          <a:p>
            <a:r>
              <a:rPr lang="de-DE" dirty="0" smtClean="0"/>
              <a:t>Unterscheidung in der Art und Weise des Erzeugens der gasförmigen Phase</a:t>
            </a:r>
          </a:p>
          <a:p>
            <a:pPr marL="457200" lvl="1" indent="0">
              <a:buNone/>
            </a:pPr>
            <a:endParaRPr lang="de-DE" dirty="0"/>
          </a:p>
          <a:p>
            <a:pPr marL="0" indent="0">
              <a:buNone/>
            </a:pP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48</a:t>
            </a:fld>
            <a:endParaRPr lang="de-DE"/>
          </a:p>
        </p:txBody>
      </p:sp>
    </p:spTree>
    <p:extLst>
      <p:ext uri="{BB962C8B-B14F-4D97-AF65-F5344CB8AC3E}">
        <p14:creationId xmlns:p14="http://schemas.microsoft.com/office/powerpoint/2010/main" val="26197020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CVD</a:t>
            </a:r>
            <a:endParaRPr lang="de-DE" dirty="0"/>
          </a:p>
        </p:txBody>
      </p:sp>
      <p:sp>
        <p:nvSpPr>
          <p:cNvPr id="3" name="Inhaltsplatzhalter 2"/>
          <p:cNvSpPr>
            <a:spLocks noGrp="1"/>
          </p:cNvSpPr>
          <p:nvPr>
            <p:ph idx="1"/>
          </p:nvPr>
        </p:nvSpPr>
        <p:spPr/>
        <p:txBody>
          <a:bodyPr/>
          <a:lstStyle/>
          <a:p>
            <a:r>
              <a:rPr lang="de-DE" dirty="0" smtClean="0"/>
              <a:t>Beschichten durch CVD</a:t>
            </a:r>
          </a:p>
          <a:p>
            <a:pPr lvl="1"/>
            <a:r>
              <a:rPr lang="de-DE" dirty="0" smtClean="0"/>
              <a:t>chemische Reaktionen zur Schichtbildung laufen direkt am Substrat ab</a:t>
            </a:r>
          </a:p>
          <a:p>
            <a:pPr lvl="1"/>
            <a:r>
              <a:rPr lang="de-DE" dirty="0" smtClean="0"/>
              <a:t>erhöhte Temperatur des Substrats, Niederdruck, Plasmen, katalytische Wirkung</a:t>
            </a:r>
          </a:p>
          <a:p>
            <a:pPr lvl="1"/>
            <a:endParaRPr lang="de-DE" dirty="0"/>
          </a:p>
          <a:p>
            <a:r>
              <a:rPr lang="de-DE" dirty="0" smtClean="0"/>
              <a:t>Prozessparameter</a:t>
            </a:r>
          </a:p>
          <a:p>
            <a:pPr lvl="1"/>
            <a:r>
              <a:rPr lang="de-DE" dirty="0" smtClean="0"/>
              <a:t>Substrattemperatur</a:t>
            </a:r>
          </a:p>
          <a:p>
            <a:pPr lvl="1"/>
            <a:r>
              <a:rPr lang="de-DE" dirty="0" smtClean="0"/>
              <a:t>Gasdruck</a:t>
            </a:r>
          </a:p>
          <a:p>
            <a:pPr lvl="1"/>
            <a:r>
              <a:rPr lang="de-DE" dirty="0" smtClean="0"/>
              <a:t>Konzentration der </a:t>
            </a:r>
            <a:r>
              <a:rPr lang="de-DE" dirty="0" err="1" smtClean="0"/>
              <a:t>Reaktanten</a:t>
            </a:r>
            <a:endParaRPr lang="de-DE" dirty="0" smtClean="0"/>
          </a:p>
          <a:p>
            <a:pPr lvl="1"/>
            <a:r>
              <a:rPr lang="de-DE" dirty="0" smtClean="0"/>
              <a:t>Strömungsgeschwindigkeit</a:t>
            </a:r>
          </a:p>
          <a:p>
            <a:pPr lvl="1"/>
            <a:r>
              <a:rPr lang="de-DE" dirty="0" smtClean="0"/>
              <a:t>Strömungsprofil</a:t>
            </a:r>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49</a:t>
            </a:fld>
            <a:endParaRPr lang="de-DE"/>
          </a:p>
        </p:txBody>
      </p:sp>
    </p:spTree>
    <p:extLst>
      <p:ext uri="{BB962C8B-B14F-4D97-AF65-F5344CB8AC3E}">
        <p14:creationId xmlns:p14="http://schemas.microsoft.com/office/powerpoint/2010/main" val="17220125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Verschleiß</a:t>
            </a:r>
            <a:endParaRPr lang="de-DE" dirty="0"/>
          </a:p>
        </p:txBody>
      </p:sp>
      <p:sp>
        <p:nvSpPr>
          <p:cNvPr id="3" name="Inhaltsplatzhalter 2"/>
          <p:cNvSpPr>
            <a:spLocks noGrp="1"/>
          </p:cNvSpPr>
          <p:nvPr>
            <p:ph idx="1"/>
          </p:nvPr>
        </p:nvSpPr>
        <p:spPr/>
        <p:txBody>
          <a:bodyPr anchor="ctr"/>
          <a:lstStyle/>
          <a:p>
            <a:r>
              <a:rPr lang="de-DE" dirty="0" smtClean="0"/>
              <a:t>mechanische Beanspruchung oberflächennaher Bereiche</a:t>
            </a:r>
          </a:p>
          <a:p>
            <a:endParaRPr lang="de-DE" dirty="0"/>
          </a:p>
          <a:p>
            <a:r>
              <a:rPr lang="de-DE" dirty="0" smtClean="0"/>
              <a:t>Werkstoffinnere und umgebende Medium spielen eine wichtige Rolle</a:t>
            </a:r>
          </a:p>
          <a:p>
            <a:endParaRPr lang="de-DE" dirty="0"/>
          </a:p>
          <a:p>
            <a:r>
              <a:rPr lang="de-DE" dirty="0" smtClean="0"/>
              <a:t>Oxidationsprozesse können im Einzelfall wichtiger sein</a:t>
            </a:r>
          </a:p>
          <a:p>
            <a:endParaRPr lang="de-DE" dirty="0"/>
          </a:p>
          <a:p>
            <a:r>
              <a:rPr lang="de-DE" dirty="0" smtClean="0"/>
              <a:t>Zusammenstoßen von Oberflächenunebenheiten</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5</a:t>
            </a:fld>
            <a:endParaRPr lang="de-DE"/>
          </a:p>
        </p:txBody>
      </p:sp>
    </p:spTree>
    <p:extLst>
      <p:ext uri="{BB962C8B-B14F-4D97-AF65-F5344CB8AC3E}">
        <p14:creationId xmlns:p14="http://schemas.microsoft.com/office/powerpoint/2010/main" val="20832085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CVD</a:t>
            </a:r>
            <a:endParaRPr lang="de-DE" dirty="0"/>
          </a:p>
        </p:txBody>
      </p:sp>
      <p:sp>
        <p:nvSpPr>
          <p:cNvPr id="3" name="Inhaltsplatzhalter 2"/>
          <p:cNvSpPr>
            <a:spLocks noGrp="1"/>
          </p:cNvSpPr>
          <p:nvPr>
            <p:ph idx="1"/>
          </p:nvPr>
        </p:nvSpPr>
        <p:spPr/>
        <p:txBody>
          <a:bodyPr>
            <a:normAutofit fontScale="77500" lnSpcReduction="20000"/>
          </a:bodyPr>
          <a:lstStyle/>
          <a:p>
            <a:r>
              <a:rPr lang="de-DE" dirty="0" smtClean="0"/>
              <a:t>Unterschiedliche Ansätze</a:t>
            </a:r>
          </a:p>
          <a:p>
            <a:pPr lvl="1"/>
            <a:r>
              <a:rPr lang="de-DE" dirty="0" smtClean="0"/>
              <a:t>Atmosphärendruck</a:t>
            </a:r>
          </a:p>
          <a:p>
            <a:pPr lvl="1"/>
            <a:r>
              <a:rPr lang="de-DE" dirty="0" smtClean="0"/>
              <a:t>Niederdruck</a:t>
            </a:r>
          </a:p>
          <a:p>
            <a:pPr lvl="1"/>
            <a:r>
              <a:rPr lang="de-DE" dirty="0" smtClean="0"/>
              <a:t>Hochtemperaturen</a:t>
            </a:r>
          </a:p>
          <a:p>
            <a:pPr lvl="1"/>
            <a:r>
              <a:rPr lang="de-DE" dirty="0" smtClean="0"/>
              <a:t>Niedertemperaturen</a:t>
            </a:r>
          </a:p>
          <a:p>
            <a:pPr lvl="1"/>
            <a:r>
              <a:rPr lang="de-DE" dirty="0" smtClean="0"/>
              <a:t>Plasmaunterstütztes</a:t>
            </a:r>
          </a:p>
          <a:p>
            <a:pPr lvl="1"/>
            <a:r>
              <a:rPr lang="de-DE" dirty="0" smtClean="0"/>
              <a:t>Photonenunterstütztes</a:t>
            </a:r>
          </a:p>
          <a:p>
            <a:pPr lvl="1"/>
            <a:endParaRPr lang="de-DE" dirty="0"/>
          </a:p>
          <a:p>
            <a:r>
              <a:rPr lang="de-DE" dirty="0" smtClean="0"/>
              <a:t>Kombination ist möglich</a:t>
            </a:r>
          </a:p>
          <a:p>
            <a:pPr lvl="1"/>
            <a:r>
              <a:rPr lang="de-DE" dirty="0" smtClean="0"/>
              <a:t>Häufig: Niederdruck – Plasmaunterstütztes</a:t>
            </a:r>
          </a:p>
          <a:p>
            <a:pPr lvl="1"/>
            <a:endParaRPr lang="de-DE" dirty="0"/>
          </a:p>
          <a:p>
            <a:r>
              <a:rPr lang="de-DE" dirty="0" smtClean="0"/>
              <a:t>Grundlagen der CVD</a:t>
            </a:r>
          </a:p>
          <a:p>
            <a:pPr lvl="1"/>
            <a:r>
              <a:rPr lang="de-DE" dirty="0" smtClean="0"/>
              <a:t>Thermodynamik</a:t>
            </a:r>
          </a:p>
          <a:p>
            <a:pPr lvl="1"/>
            <a:r>
              <a:rPr lang="de-DE" dirty="0" smtClean="0"/>
              <a:t>Kinetik</a:t>
            </a:r>
          </a:p>
          <a:p>
            <a:pPr lvl="1"/>
            <a:r>
              <a:rPr lang="de-DE" dirty="0" smtClean="0"/>
              <a:t>Transportvorgänge</a:t>
            </a:r>
          </a:p>
          <a:p>
            <a:pPr lvl="1"/>
            <a:r>
              <a:rPr lang="de-DE" dirty="0" smtClean="0"/>
              <a:t>Schichtwachstumsphänomene</a:t>
            </a:r>
          </a:p>
          <a:p>
            <a:pPr lvl="1"/>
            <a:r>
              <a:rPr lang="de-DE" dirty="0" smtClean="0"/>
              <a:t>Anlagenbau</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50</a:t>
            </a:fld>
            <a:endParaRPr lang="de-DE"/>
          </a:p>
        </p:txBody>
      </p:sp>
    </p:spTree>
    <p:extLst>
      <p:ext uri="{BB962C8B-B14F-4D97-AF65-F5344CB8AC3E}">
        <p14:creationId xmlns:p14="http://schemas.microsoft.com/office/powerpoint/2010/main" val="17256378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CVD</a:t>
            </a:r>
            <a:endParaRPr lang="de-DE" dirty="0"/>
          </a:p>
        </p:txBody>
      </p:sp>
      <p:sp>
        <p:nvSpPr>
          <p:cNvPr id="3" name="Inhaltsplatzhalter 2"/>
          <p:cNvSpPr>
            <a:spLocks noGrp="1"/>
          </p:cNvSpPr>
          <p:nvPr>
            <p:ph idx="1"/>
          </p:nvPr>
        </p:nvSpPr>
        <p:spPr/>
        <p:txBody>
          <a:bodyPr>
            <a:normAutofit lnSpcReduction="10000"/>
          </a:bodyPr>
          <a:lstStyle/>
          <a:p>
            <a:r>
              <a:rPr lang="de-DE" dirty="0" smtClean="0"/>
              <a:t>CVD-Verfahren zeichnen sich aus durch</a:t>
            </a:r>
          </a:p>
          <a:p>
            <a:pPr lvl="1"/>
            <a:r>
              <a:rPr lang="de-DE" dirty="0" smtClean="0"/>
              <a:t>gleichmäßige Schichtdickenverläufe</a:t>
            </a:r>
          </a:p>
          <a:p>
            <a:pPr lvl="1"/>
            <a:r>
              <a:rPr lang="de-DE" dirty="0" smtClean="0"/>
              <a:t>Konturentreue</a:t>
            </a:r>
          </a:p>
          <a:p>
            <a:pPr lvl="1"/>
            <a:r>
              <a:rPr lang="de-DE" dirty="0" smtClean="0"/>
              <a:t>Ursache: Abscheidung aufgrund der katalytischen Funktion der Substratoberfläche </a:t>
            </a:r>
            <a:r>
              <a:rPr lang="de-DE" dirty="0" err="1" smtClean="0"/>
              <a:t>ungerichtet</a:t>
            </a:r>
            <a:endParaRPr lang="de-DE" dirty="0" smtClean="0"/>
          </a:p>
          <a:p>
            <a:pPr lvl="1"/>
            <a:endParaRPr lang="de-DE" dirty="0"/>
          </a:p>
          <a:p>
            <a:r>
              <a:rPr lang="de-DE" dirty="0" smtClean="0"/>
              <a:t>Betrieb möglich unter</a:t>
            </a:r>
          </a:p>
          <a:p>
            <a:pPr lvl="1"/>
            <a:r>
              <a:rPr lang="de-DE" dirty="0" smtClean="0"/>
              <a:t>Atmosphärendruck</a:t>
            </a:r>
          </a:p>
          <a:p>
            <a:pPr lvl="1"/>
            <a:r>
              <a:rPr lang="de-DE" dirty="0" smtClean="0"/>
              <a:t>Vakuum</a:t>
            </a:r>
          </a:p>
          <a:p>
            <a:pPr lvl="1"/>
            <a:endParaRPr lang="de-DE" dirty="0"/>
          </a:p>
          <a:p>
            <a:r>
              <a:rPr lang="de-DE" dirty="0" smtClean="0"/>
              <a:t>Mit CVD können Schichten aus</a:t>
            </a:r>
          </a:p>
          <a:p>
            <a:pPr lvl="1"/>
            <a:r>
              <a:rPr lang="de-DE" dirty="0" smtClean="0"/>
              <a:t>Metallen, Oxiden, Nitriden, Carbiden, </a:t>
            </a:r>
            <a:r>
              <a:rPr lang="de-DE" dirty="0" err="1" smtClean="0"/>
              <a:t>Boriden</a:t>
            </a:r>
            <a:endParaRPr lang="de-DE" dirty="0" smtClean="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51</a:t>
            </a:fld>
            <a:endParaRPr lang="de-DE"/>
          </a:p>
        </p:txBody>
      </p:sp>
    </p:spTree>
    <p:extLst>
      <p:ext uri="{BB962C8B-B14F-4D97-AF65-F5344CB8AC3E}">
        <p14:creationId xmlns:p14="http://schemas.microsoft.com/office/powerpoint/2010/main" val="33666217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CVD</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de-DE" dirty="0" smtClean="0"/>
                  <a:t>Wesentlich für Durchführung der Reaktion</a:t>
                </a:r>
              </a:p>
              <a:p>
                <a:pPr lvl="1"/>
                <a:r>
                  <a:rPr lang="de-DE" dirty="0" smtClean="0"/>
                  <a:t>geeignete gasförmige Metallverbindungen existieren</a:t>
                </a:r>
              </a:p>
              <a:p>
                <a:pPr lvl="1"/>
                <a:r>
                  <a:rPr lang="de-DE" dirty="0" smtClean="0"/>
                  <a:t>Fluoride, Chloride, Bromide sind sehr geeignet</a:t>
                </a:r>
              </a:p>
              <a:p>
                <a:pPr lvl="2"/>
                <a:r>
                  <a:rPr lang="de-DE" dirty="0" smtClean="0"/>
                  <a:t>bei Raumtemperatur in flüssiger oder gasförmiger Form</a:t>
                </a:r>
              </a:p>
              <a:p>
                <a:pPr lvl="2"/>
                <a:endParaRPr lang="de-DE" dirty="0" smtClean="0"/>
              </a:p>
              <a:p>
                <a:r>
                  <a:rPr lang="de-DE" dirty="0" smtClean="0"/>
                  <a:t>höher schmelzende Chloride direkt im Reaktionsraum oder Metalle durch HCl chlorieren:</a:t>
                </a:r>
              </a:p>
              <a:p>
                <a:endParaRPr lang="de-DE" dirty="0"/>
              </a:p>
              <a:p>
                <a:pPr marL="0" indent="0">
                  <a:buNone/>
                </a:pPr>
                <a14:m>
                  <m:oMath xmlns:m="http://schemas.openxmlformats.org/officeDocument/2006/math">
                    <m:r>
                      <a:rPr lang="de-DE" b="0" i="1" smtClean="0">
                        <a:latin typeface="Cambria Math" panose="02040503050406030204" pitchFamily="18" charset="0"/>
                      </a:rPr>
                      <m:t>𝐴𝑙</m:t>
                    </m:r>
                    <m:r>
                      <a:rPr lang="de-DE" b="0" i="1" smtClean="0">
                        <a:latin typeface="Cambria Math" panose="02040503050406030204" pitchFamily="18" charset="0"/>
                      </a:rPr>
                      <m:t>+3</m:t>
                    </m:r>
                    <m:r>
                      <a:rPr lang="de-DE" b="0" i="1" smtClean="0">
                        <a:latin typeface="Cambria Math" panose="02040503050406030204" pitchFamily="18" charset="0"/>
                      </a:rPr>
                      <m:t>𝐻𝐶𝑙</m:t>
                    </m:r>
                    <m:r>
                      <a:rPr lang="de-DE" b="0" i="1" smtClean="0">
                        <a:latin typeface="Cambria Math" panose="02040503050406030204" pitchFamily="18" charset="0"/>
                      </a:rPr>
                      <m:t>→</m:t>
                    </m:r>
                    <m:r>
                      <a:rPr lang="de-DE" b="0" i="1" smtClean="0">
                        <a:latin typeface="Cambria Math" panose="02040503050406030204" pitchFamily="18" charset="0"/>
                      </a:rPr>
                      <m:t>𝐴𝑙𝐶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𝑙</m:t>
                        </m:r>
                      </m:e>
                      <m:sub>
                        <m:r>
                          <a:rPr lang="de-DE" b="0" i="1" smtClean="0">
                            <a:latin typeface="Cambria Math" panose="02040503050406030204" pitchFamily="18" charset="0"/>
                          </a:rPr>
                          <m:t>3</m:t>
                        </m:r>
                      </m:sub>
                    </m:sSub>
                    <m:r>
                      <a:rPr lang="de-DE" b="0" i="1" smtClean="0">
                        <a:latin typeface="Cambria Math" panose="02040503050406030204" pitchFamily="18" charset="0"/>
                      </a:rPr>
                      <m:t>+1.5</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oMath>
                </a14:m>
                <a:r>
                  <a:rPr lang="de-DE" dirty="0" smtClean="0"/>
                  <a:t>				(Chlorieren)</a:t>
                </a:r>
                <a:endParaRPr lang="de-DE" dirty="0"/>
              </a:p>
              <a:p>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0">
                <a:blip r:embed="rId2"/>
                <a:stretch>
                  <a:fillRect l="-935"/>
                </a:stretch>
              </a:blipFill>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52</a:t>
            </a:fld>
            <a:endParaRPr lang="de-DE"/>
          </a:p>
        </p:txBody>
      </p:sp>
    </p:spTree>
    <p:extLst>
      <p:ext uri="{BB962C8B-B14F-4D97-AF65-F5344CB8AC3E}">
        <p14:creationId xmlns:p14="http://schemas.microsoft.com/office/powerpoint/2010/main" val="34648861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CVD</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53</a:t>
            </a:fld>
            <a:endParaRPr lang="de-DE"/>
          </a:p>
        </p:txBody>
      </p:sp>
      <p:grpSp>
        <p:nvGrpSpPr>
          <p:cNvPr id="7" name="Group 2"/>
          <p:cNvGrpSpPr>
            <a:grpSpLocks/>
          </p:cNvGrpSpPr>
          <p:nvPr/>
        </p:nvGrpSpPr>
        <p:grpSpPr bwMode="auto">
          <a:xfrm>
            <a:off x="514469" y="2042985"/>
            <a:ext cx="8629536" cy="4449888"/>
            <a:chOff x="105622170" y="107938231"/>
            <a:chExt cx="10242206" cy="5492241"/>
          </a:xfrm>
        </p:grpSpPr>
        <p:sp>
          <p:nvSpPr>
            <p:cNvPr id="8" name="Rectangle 3"/>
            <p:cNvSpPr>
              <a:spLocks noChangeArrowheads="1"/>
            </p:cNvSpPr>
            <p:nvPr/>
          </p:nvSpPr>
          <p:spPr bwMode="auto">
            <a:xfrm>
              <a:off x="106375191" y="109039776"/>
              <a:ext cx="5972241" cy="3638637"/>
            </a:xfrm>
            <a:prstGeom prst="rect">
              <a:avLst/>
            </a:prstGeom>
            <a:noFill/>
            <a:ln w="25400" algn="ctr">
              <a:solidFill>
                <a:srgbClr val="000000"/>
              </a:solidFill>
              <a:miter lim="800000"/>
              <a:headEnd/>
              <a:tailEnd/>
            </a:ln>
            <a:effectLst>
              <a:glow rad="63500">
                <a:schemeClr val="accent1">
                  <a:satMod val="175000"/>
                  <a:alpha val="40000"/>
                </a:schemeClr>
              </a:glow>
              <a:outerShdw dist="35921" dir="2700000" algn="ctr" rotWithShape="0">
                <a:srgbClr val="000000"/>
              </a:outerShdw>
            </a:effectLst>
            <a:extLst>
              <a:ext uri="{909E8E84-426E-40DD-AFC4-6F175D3DCCD1}">
                <a14:hiddenFill xmlns:a14="http://schemas.microsoft.com/office/drawing/2010/main">
                  <a:solidFill>
                    <a:srgbClr val="5B9BD5"/>
                  </a:solidFill>
                </a14:hiddenFill>
              </a:ext>
            </a:extLst>
          </p:spPr>
          <p:txBody>
            <a:bodyPr vert="horz" wrap="square" lIns="36576" tIns="36576" rIns="36576" bIns="36576" numCol="1" anchor="t" anchorCtr="0" compatLnSpc="1">
              <a:prstTxWarp prst="textNoShape">
                <a:avLst/>
              </a:prstTxWarp>
            </a:bodyPr>
            <a:lstStyle/>
            <a:p>
              <a:endParaRPr lang="de-DE"/>
            </a:p>
          </p:txBody>
        </p:sp>
        <p:sp>
          <p:nvSpPr>
            <p:cNvPr id="9" name="Rectangle 4"/>
            <p:cNvSpPr>
              <a:spLocks noChangeArrowheads="1"/>
            </p:cNvSpPr>
            <p:nvPr/>
          </p:nvSpPr>
          <p:spPr bwMode="auto">
            <a:xfrm>
              <a:off x="105622170" y="111793638"/>
              <a:ext cx="1570959" cy="364970"/>
            </a:xfrm>
            <a:prstGeom prst="rect">
              <a:avLst/>
            </a:prstGeom>
            <a:solidFill>
              <a:srgbClr val="FFFFFF"/>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0" name="Rectangle 5"/>
            <p:cNvSpPr>
              <a:spLocks noChangeArrowheads="1"/>
            </p:cNvSpPr>
            <p:nvPr/>
          </p:nvSpPr>
          <p:spPr bwMode="auto">
            <a:xfrm>
              <a:off x="111548969" y="111793638"/>
              <a:ext cx="1570959" cy="364970"/>
            </a:xfrm>
            <a:prstGeom prst="rect">
              <a:avLst/>
            </a:prstGeom>
            <a:solidFill>
              <a:srgbClr val="FFFFFF"/>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1" name="Rectangle 6"/>
            <p:cNvSpPr>
              <a:spLocks noChangeArrowheads="1"/>
            </p:cNvSpPr>
            <p:nvPr/>
          </p:nvSpPr>
          <p:spPr bwMode="auto">
            <a:xfrm rot="16200000">
              <a:off x="108977468" y="112521329"/>
              <a:ext cx="774178" cy="357036"/>
            </a:xfrm>
            <a:prstGeom prst="rect">
              <a:avLst/>
            </a:prstGeom>
            <a:pattFill prst="dkUpDiag">
              <a:fgClr>
                <a:srgbClr val="0C0C0C"/>
              </a:fgClr>
              <a:bgClr>
                <a:srgbClr val="FFFFFF"/>
              </a:bgClr>
            </a:patt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2" name="AutoShape 7"/>
            <p:cNvSpPr>
              <a:spLocks noChangeArrowheads="1"/>
            </p:cNvSpPr>
            <p:nvPr/>
          </p:nvSpPr>
          <p:spPr bwMode="auto">
            <a:xfrm>
              <a:off x="108984801" y="113142920"/>
              <a:ext cx="714072" cy="287552"/>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0800 w 21600"/>
                <a:gd name="T5" fmla="*/ 0 h 21600"/>
                <a:gd name="T6" fmla="*/ 2700 w 21600"/>
                <a:gd name="T7" fmla="*/ 10799 h 21600"/>
                <a:gd name="T8" fmla="*/ 10800 w 21600"/>
                <a:gd name="T9" fmla="*/ 5400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lnTo>
                    <a:pt x="0" y="10799"/>
                  </a:lnTo>
                  <a:cubicBezTo>
                    <a:pt x="0" y="4835"/>
                    <a:pt x="4835" y="0"/>
                    <a:pt x="10800" y="0"/>
                  </a:cubicBezTo>
                  <a:cubicBezTo>
                    <a:pt x="16764" y="0"/>
                    <a:pt x="21600" y="4835"/>
                    <a:pt x="21600" y="10800"/>
                  </a:cubicBezTo>
                  <a:lnTo>
                    <a:pt x="24300" y="10800"/>
                  </a:lnTo>
                  <a:lnTo>
                    <a:pt x="18900" y="16200"/>
                  </a:lnTo>
                  <a:lnTo>
                    <a:pt x="13500" y="10800"/>
                  </a:lnTo>
                  <a:lnTo>
                    <a:pt x="16200" y="10800"/>
                  </a:lnTo>
                  <a:close/>
                </a:path>
              </a:pathLst>
            </a:custGeom>
            <a:solidFill>
              <a:srgbClr val="FF0000"/>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cxnSp>
          <p:nvCxnSpPr>
            <p:cNvPr id="1032" name="AutoShape 8"/>
            <p:cNvCxnSpPr>
              <a:cxnSpLocks noChangeShapeType="1"/>
            </p:cNvCxnSpPr>
            <p:nvPr/>
          </p:nvCxnSpPr>
          <p:spPr bwMode="auto">
            <a:xfrm>
              <a:off x="109361311" y="113076562"/>
              <a:ext cx="0" cy="298612"/>
            </a:xfrm>
            <a:prstGeom prst="straightConnector1">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33" name="AutoShape 9"/>
            <p:cNvCxnSpPr>
              <a:cxnSpLocks noChangeShapeType="1"/>
            </p:cNvCxnSpPr>
            <p:nvPr/>
          </p:nvCxnSpPr>
          <p:spPr bwMode="auto">
            <a:xfrm flipV="1">
              <a:off x="109361311" y="111141117"/>
              <a:ext cx="0" cy="1161267"/>
            </a:xfrm>
            <a:prstGeom prst="straightConnector1">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34" name="AutoShape 10"/>
            <p:cNvCxnSpPr>
              <a:cxnSpLocks noChangeShapeType="1"/>
            </p:cNvCxnSpPr>
            <p:nvPr/>
          </p:nvCxnSpPr>
          <p:spPr bwMode="auto">
            <a:xfrm>
              <a:off x="107296994" y="111130057"/>
              <a:ext cx="4167585" cy="1"/>
            </a:xfrm>
            <a:prstGeom prst="straightConnector1">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7" name="Rectangle 15"/>
            <p:cNvSpPr>
              <a:spLocks noChangeArrowheads="1"/>
            </p:cNvSpPr>
            <p:nvPr/>
          </p:nvSpPr>
          <p:spPr bwMode="auto">
            <a:xfrm>
              <a:off x="107296994" y="110908863"/>
              <a:ext cx="791971" cy="221194"/>
            </a:xfrm>
            <a:prstGeom prst="rect">
              <a:avLst/>
            </a:prstGeom>
            <a:gradFill rotWithShape="0">
              <a:gsLst>
                <a:gs pos="0">
                  <a:srgbClr val="92D050">
                    <a:gamma/>
                    <a:tint val="20000"/>
                    <a:invGamma/>
                  </a:srgbClr>
                </a:gs>
                <a:gs pos="100000">
                  <a:srgbClr val="92D050"/>
                </a:gs>
              </a:gsLst>
              <a:lin ang="18900000" scaled="1"/>
            </a:gra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8" name="Rectangle 16"/>
            <p:cNvSpPr>
              <a:spLocks noChangeArrowheads="1"/>
            </p:cNvSpPr>
            <p:nvPr/>
          </p:nvSpPr>
          <p:spPr bwMode="auto">
            <a:xfrm>
              <a:off x="108394068" y="110908864"/>
              <a:ext cx="791971" cy="221194"/>
            </a:xfrm>
            <a:prstGeom prst="rect">
              <a:avLst/>
            </a:prstGeom>
            <a:gradFill rotWithShape="0">
              <a:gsLst>
                <a:gs pos="0">
                  <a:srgbClr val="92D050">
                    <a:gamma/>
                    <a:tint val="20000"/>
                    <a:invGamma/>
                  </a:srgbClr>
                </a:gs>
                <a:gs pos="100000">
                  <a:srgbClr val="92D050"/>
                </a:gs>
              </a:gsLst>
              <a:lin ang="18900000" scaled="1"/>
            </a:gra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9" name="Rectangle 17"/>
            <p:cNvSpPr>
              <a:spLocks noChangeArrowheads="1"/>
            </p:cNvSpPr>
            <p:nvPr/>
          </p:nvSpPr>
          <p:spPr bwMode="auto">
            <a:xfrm>
              <a:off x="109543075" y="110908863"/>
              <a:ext cx="791971" cy="221194"/>
            </a:xfrm>
            <a:prstGeom prst="rect">
              <a:avLst/>
            </a:prstGeom>
            <a:gradFill rotWithShape="0">
              <a:gsLst>
                <a:gs pos="0">
                  <a:srgbClr val="92D050">
                    <a:gamma/>
                    <a:tint val="20000"/>
                    <a:invGamma/>
                  </a:srgbClr>
                </a:gs>
                <a:gs pos="100000">
                  <a:srgbClr val="92D050"/>
                </a:gs>
              </a:gsLst>
              <a:lin ang="18900000" scaled="1"/>
            </a:gra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0" name="Rectangle 18"/>
            <p:cNvSpPr>
              <a:spLocks noChangeArrowheads="1"/>
            </p:cNvSpPr>
            <p:nvPr/>
          </p:nvSpPr>
          <p:spPr bwMode="auto">
            <a:xfrm>
              <a:off x="110672608" y="110908863"/>
              <a:ext cx="791971" cy="221194"/>
            </a:xfrm>
            <a:prstGeom prst="rect">
              <a:avLst/>
            </a:prstGeom>
            <a:gradFill rotWithShape="0">
              <a:gsLst>
                <a:gs pos="0">
                  <a:srgbClr val="92D050">
                    <a:gamma/>
                    <a:tint val="20000"/>
                    <a:invGamma/>
                  </a:srgbClr>
                </a:gs>
                <a:gs pos="100000">
                  <a:srgbClr val="92D050"/>
                </a:gs>
              </a:gsLst>
              <a:lin ang="18900000" scaled="1"/>
            </a:gra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1" name="AutoShape 19"/>
            <p:cNvSpPr>
              <a:spLocks noChangeArrowheads="1"/>
            </p:cNvSpPr>
            <p:nvPr/>
          </p:nvSpPr>
          <p:spPr bwMode="auto">
            <a:xfrm>
              <a:off x="107296994" y="111262773"/>
              <a:ext cx="558274" cy="431328"/>
            </a:xfrm>
            <a:prstGeom prst="triangle">
              <a:avLst>
                <a:gd name="adj" fmla="val 50000"/>
              </a:avLst>
            </a:prstGeom>
            <a:gradFill rotWithShape="0">
              <a:gsLst>
                <a:gs pos="0">
                  <a:srgbClr val="FFC000"/>
                </a:gs>
                <a:gs pos="100000">
                  <a:srgbClr val="FFC000">
                    <a:gamma/>
                    <a:tint val="20000"/>
                    <a:invGamma/>
                  </a:srgbClr>
                </a:gs>
              </a:gsLst>
              <a:lin ang="18900000" scaled="1"/>
            </a:gra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2" name="AutoShape 20"/>
            <p:cNvSpPr>
              <a:spLocks noChangeArrowheads="1"/>
            </p:cNvSpPr>
            <p:nvPr/>
          </p:nvSpPr>
          <p:spPr bwMode="auto">
            <a:xfrm>
              <a:off x="107855268" y="111262773"/>
              <a:ext cx="558275" cy="431328"/>
            </a:xfrm>
            <a:prstGeom prst="triangle">
              <a:avLst>
                <a:gd name="adj" fmla="val 50000"/>
              </a:avLst>
            </a:prstGeom>
            <a:gradFill rotWithShape="0">
              <a:gsLst>
                <a:gs pos="0">
                  <a:srgbClr val="FFC000"/>
                </a:gs>
                <a:gs pos="100000">
                  <a:srgbClr val="FFC000">
                    <a:gamma/>
                    <a:tint val="20000"/>
                    <a:invGamma/>
                  </a:srgbClr>
                </a:gs>
              </a:gsLst>
              <a:lin ang="18900000" scaled="1"/>
            </a:gra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3" name="AutoShape 21"/>
            <p:cNvSpPr>
              <a:spLocks noChangeArrowheads="1"/>
            </p:cNvSpPr>
            <p:nvPr/>
          </p:nvSpPr>
          <p:spPr bwMode="auto">
            <a:xfrm>
              <a:off x="108426526" y="111262773"/>
              <a:ext cx="558275" cy="431328"/>
            </a:xfrm>
            <a:prstGeom prst="triangle">
              <a:avLst>
                <a:gd name="adj" fmla="val 50000"/>
              </a:avLst>
            </a:prstGeom>
            <a:gradFill rotWithShape="0">
              <a:gsLst>
                <a:gs pos="0">
                  <a:srgbClr val="FFC000"/>
                </a:gs>
                <a:gs pos="100000">
                  <a:srgbClr val="FFC000">
                    <a:gamma/>
                    <a:tint val="20000"/>
                    <a:invGamma/>
                  </a:srgbClr>
                </a:gs>
              </a:gsLst>
              <a:lin ang="18900000" scaled="1"/>
            </a:gra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4" name="AutoShape 22"/>
            <p:cNvSpPr>
              <a:spLocks noChangeArrowheads="1"/>
            </p:cNvSpPr>
            <p:nvPr/>
          </p:nvSpPr>
          <p:spPr bwMode="auto">
            <a:xfrm>
              <a:off x="109698873" y="111262773"/>
              <a:ext cx="558274" cy="431328"/>
            </a:xfrm>
            <a:prstGeom prst="triangle">
              <a:avLst>
                <a:gd name="adj" fmla="val 50000"/>
              </a:avLst>
            </a:prstGeom>
            <a:gradFill rotWithShape="0">
              <a:gsLst>
                <a:gs pos="0">
                  <a:srgbClr val="FFC000"/>
                </a:gs>
                <a:gs pos="100000">
                  <a:srgbClr val="FFC000">
                    <a:gamma/>
                    <a:tint val="20000"/>
                    <a:invGamma/>
                  </a:srgbClr>
                </a:gs>
              </a:gsLst>
              <a:lin ang="18900000" scaled="1"/>
            </a:gra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5" name="AutoShape 23"/>
            <p:cNvSpPr>
              <a:spLocks noChangeArrowheads="1"/>
            </p:cNvSpPr>
            <p:nvPr/>
          </p:nvSpPr>
          <p:spPr bwMode="auto">
            <a:xfrm>
              <a:off x="110257147" y="111262773"/>
              <a:ext cx="558275" cy="431328"/>
            </a:xfrm>
            <a:prstGeom prst="triangle">
              <a:avLst>
                <a:gd name="adj" fmla="val 50000"/>
              </a:avLst>
            </a:prstGeom>
            <a:gradFill rotWithShape="0">
              <a:gsLst>
                <a:gs pos="0">
                  <a:srgbClr val="FFC000"/>
                </a:gs>
                <a:gs pos="100000">
                  <a:srgbClr val="FFC000">
                    <a:gamma/>
                    <a:tint val="20000"/>
                    <a:invGamma/>
                  </a:srgbClr>
                </a:gs>
              </a:gsLst>
              <a:lin ang="18900000" scaled="1"/>
            </a:gra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6" name="AutoShape 24"/>
            <p:cNvSpPr>
              <a:spLocks noChangeArrowheads="1"/>
            </p:cNvSpPr>
            <p:nvPr/>
          </p:nvSpPr>
          <p:spPr bwMode="auto">
            <a:xfrm>
              <a:off x="110828405" y="111262773"/>
              <a:ext cx="558275" cy="431328"/>
            </a:xfrm>
            <a:prstGeom prst="triangle">
              <a:avLst>
                <a:gd name="adj" fmla="val 50000"/>
              </a:avLst>
            </a:prstGeom>
            <a:gradFill rotWithShape="0">
              <a:gsLst>
                <a:gs pos="0">
                  <a:srgbClr val="FFC000"/>
                </a:gs>
                <a:gs pos="100000">
                  <a:srgbClr val="FFC000">
                    <a:gamma/>
                    <a:tint val="20000"/>
                    <a:invGamma/>
                  </a:srgbClr>
                </a:gs>
              </a:gsLst>
              <a:lin ang="18900000" scaled="1"/>
            </a:gra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cxnSp>
          <p:nvCxnSpPr>
            <p:cNvPr id="1049" name="AutoShape 25"/>
            <p:cNvCxnSpPr>
              <a:cxnSpLocks noChangeShapeType="1"/>
            </p:cNvCxnSpPr>
            <p:nvPr/>
          </p:nvCxnSpPr>
          <p:spPr bwMode="auto">
            <a:xfrm flipH="1">
              <a:off x="106937195" y="111141117"/>
              <a:ext cx="359799" cy="176955"/>
            </a:xfrm>
            <a:prstGeom prst="straightConnector1">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50" name="AutoShape 26"/>
            <p:cNvCxnSpPr>
              <a:cxnSpLocks noChangeShapeType="1"/>
            </p:cNvCxnSpPr>
            <p:nvPr/>
          </p:nvCxnSpPr>
          <p:spPr bwMode="auto">
            <a:xfrm flipH="1" flipV="1">
              <a:off x="111464579" y="111130057"/>
              <a:ext cx="398748" cy="254373"/>
            </a:xfrm>
            <a:prstGeom prst="straightConnector1">
              <a:avLst/>
            </a:prstGeom>
            <a:noFill/>
            <a:ln w="254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27" name="Rectangle 27"/>
            <p:cNvSpPr>
              <a:spLocks noChangeArrowheads="1"/>
            </p:cNvSpPr>
            <p:nvPr/>
          </p:nvSpPr>
          <p:spPr bwMode="auto">
            <a:xfrm>
              <a:off x="111702170" y="108968341"/>
              <a:ext cx="114251" cy="182032"/>
            </a:xfrm>
            <a:prstGeom prst="rect">
              <a:avLst/>
            </a:prstGeom>
            <a:gradFill rotWithShape="0">
              <a:gsLst>
                <a:gs pos="0">
                  <a:srgbClr val="FFFF00">
                    <a:gamma/>
                    <a:tint val="20000"/>
                    <a:invGamma/>
                  </a:srgbClr>
                </a:gs>
                <a:gs pos="100000">
                  <a:srgbClr val="FFFF00"/>
                </a:gs>
              </a:gsLst>
              <a:lin ang="2700000" scaled="1"/>
            </a:gra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8" name="Rectangle 28"/>
            <p:cNvSpPr>
              <a:spLocks noChangeArrowheads="1"/>
            </p:cNvSpPr>
            <p:nvPr/>
          </p:nvSpPr>
          <p:spPr bwMode="auto">
            <a:xfrm>
              <a:off x="111967026" y="108968341"/>
              <a:ext cx="114251" cy="182032"/>
            </a:xfrm>
            <a:prstGeom prst="rect">
              <a:avLst/>
            </a:prstGeom>
            <a:gradFill rotWithShape="0">
              <a:gsLst>
                <a:gs pos="0">
                  <a:srgbClr val="FFFF00">
                    <a:gamma/>
                    <a:tint val="20000"/>
                    <a:invGamma/>
                  </a:srgbClr>
                </a:gs>
                <a:gs pos="100000">
                  <a:srgbClr val="FFFF00"/>
                </a:gs>
              </a:gsLst>
              <a:lin ang="2700000" scaled="1"/>
            </a:gra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29" name="AutoShape 29"/>
            <p:cNvSpPr>
              <a:spLocks noChangeArrowheads="1"/>
            </p:cNvSpPr>
            <p:nvPr/>
          </p:nvSpPr>
          <p:spPr bwMode="auto">
            <a:xfrm>
              <a:off x="111681397" y="108856321"/>
              <a:ext cx="145411" cy="112020"/>
            </a:xfrm>
            <a:prstGeom prst="triangle">
              <a:avLst>
                <a:gd name="adj" fmla="val 50000"/>
              </a:avLst>
            </a:prstGeom>
            <a:gradFill rotWithShape="0">
              <a:gsLst>
                <a:gs pos="0">
                  <a:srgbClr val="FFFF00">
                    <a:gamma/>
                    <a:tint val="20000"/>
                    <a:invGamma/>
                  </a:srgbClr>
                </a:gs>
                <a:gs pos="100000">
                  <a:srgbClr val="FFFF00"/>
                </a:gs>
              </a:gsLst>
              <a:lin ang="2700000" scaled="1"/>
            </a:gra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30" name="AutoShape 30"/>
            <p:cNvSpPr>
              <a:spLocks noChangeArrowheads="1"/>
            </p:cNvSpPr>
            <p:nvPr/>
          </p:nvSpPr>
          <p:spPr bwMode="auto">
            <a:xfrm>
              <a:off x="111956639" y="108852820"/>
              <a:ext cx="145411" cy="112020"/>
            </a:xfrm>
            <a:prstGeom prst="triangle">
              <a:avLst>
                <a:gd name="adj" fmla="val 50000"/>
              </a:avLst>
            </a:prstGeom>
            <a:gradFill rotWithShape="0">
              <a:gsLst>
                <a:gs pos="0">
                  <a:srgbClr val="FFFF00">
                    <a:gamma/>
                    <a:tint val="20000"/>
                    <a:invGamma/>
                  </a:srgbClr>
                </a:gs>
                <a:gs pos="100000">
                  <a:srgbClr val="FFFF00"/>
                </a:gs>
              </a:gsLst>
              <a:lin ang="2700000" scaled="1"/>
            </a:gra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31" name="AutoShape 31"/>
            <p:cNvSpPr>
              <a:spLocks noChangeArrowheads="1"/>
            </p:cNvSpPr>
            <p:nvPr/>
          </p:nvSpPr>
          <p:spPr bwMode="auto">
            <a:xfrm rot="10800000">
              <a:off x="111639851" y="108737300"/>
              <a:ext cx="207730" cy="119021"/>
            </a:xfrm>
            <a:prstGeom prst="triangle">
              <a:avLst>
                <a:gd name="adj" fmla="val 50000"/>
              </a:avLst>
            </a:prstGeom>
            <a:gradFill rotWithShape="0">
              <a:gsLst>
                <a:gs pos="0">
                  <a:srgbClr val="FFFF00">
                    <a:gamma/>
                    <a:tint val="20000"/>
                    <a:invGamma/>
                  </a:srgbClr>
                </a:gs>
                <a:gs pos="100000">
                  <a:srgbClr val="FFFF00"/>
                </a:gs>
              </a:gsLst>
              <a:lin ang="2700000" scaled="1"/>
            </a:gra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024" name="AutoShape 32"/>
            <p:cNvSpPr>
              <a:spLocks noChangeArrowheads="1"/>
            </p:cNvSpPr>
            <p:nvPr/>
          </p:nvSpPr>
          <p:spPr bwMode="auto">
            <a:xfrm rot="10800000">
              <a:off x="111925480" y="108733799"/>
              <a:ext cx="207730" cy="119021"/>
            </a:xfrm>
            <a:prstGeom prst="triangle">
              <a:avLst>
                <a:gd name="adj" fmla="val 50000"/>
              </a:avLst>
            </a:prstGeom>
            <a:gradFill rotWithShape="0">
              <a:gsLst>
                <a:gs pos="0">
                  <a:srgbClr val="FFFF00">
                    <a:gamma/>
                    <a:tint val="20000"/>
                    <a:invGamma/>
                  </a:srgbClr>
                </a:gs>
                <a:gs pos="100000">
                  <a:srgbClr val="FFFF00"/>
                </a:gs>
              </a:gsLst>
              <a:lin ang="2700000" scaled="1"/>
            </a:gra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025" name="Rectangle 33"/>
            <p:cNvSpPr>
              <a:spLocks noChangeArrowheads="1"/>
            </p:cNvSpPr>
            <p:nvPr/>
          </p:nvSpPr>
          <p:spPr bwMode="auto">
            <a:xfrm>
              <a:off x="111702170" y="108551767"/>
              <a:ext cx="114251" cy="182032"/>
            </a:xfrm>
            <a:prstGeom prst="rect">
              <a:avLst/>
            </a:prstGeom>
            <a:gradFill rotWithShape="0">
              <a:gsLst>
                <a:gs pos="0">
                  <a:srgbClr val="FFFF00">
                    <a:gamma/>
                    <a:tint val="20000"/>
                    <a:invGamma/>
                  </a:srgbClr>
                </a:gs>
                <a:gs pos="100000">
                  <a:srgbClr val="FFFF00"/>
                </a:gs>
              </a:gsLst>
              <a:lin ang="2700000" scaled="1"/>
            </a:gra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sp>
          <p:nvSpPr>
            <p:cNvPr id="1026" name="Rectangle 34"/>
            <p:cNvSpPr>
              <a:spLocks noChangeArrowheads="1"/>
            </p:cNvSpPr>
            <p:nvPr/>
          </p:nvSpPr>
          <p:spPr bwMode="auto">
            <a:xfrm>
              <a:off x="111967026" y="108551767"/>
              <a:ext cx="114251" cy="182032"/>
            </a:xfrm>
            <a:prstGeom prst="rect">
              <a:avLst/>
            </a:prstGeom>
            <a:gradFill rotWithShape="0">
              <a:gsLst>
                <a:gs pos="0">
                  <a:srgbClr val="FFFF00">
                    <a:gamma/>
                    <a:tint val="20000"/>
                    <a:invGamma/>
                  </a:srgbClr>
                </a:gs>
                <a:gs pos="100000">
                  <a:srgbClr val="FFFF00"/>
                </a:gs>
              </a:gsLst>
              <a:lin ang="2700000" scaled="1"/>
            </a:gra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de-DE"/>
            </a:p>
          </p:txBody>
        </p:sp>
        <p:cxnSp>
          <p:nvCxnSpPr>
            <p:cNvPr id="1059" name="AutoShape 35"/>
            <p:cNvCxnSpPr>
              <a:cxnSpLocks noChangeShapeType="1"/>
              <a:stCxn id="1027" idx="3"/>
            </p:cNvCxnSpPr>
            <p:nvPr/>
          </p:nvCxnSpPr>
          <p:spPr bwMode="auto">
            <a:xfrm>
              <a:off x="110536284" y="108380191"/>
              <a:ext cx="1154650" cy="50259"/>
            </a:xfrm>
            <a:prstGeom prst="straightConnector1">
              <a:avLst/>
            </a:prstGeom>
            <a:noFill/>
            <a:ln w="3175">
              <a:solidFill>
                <a:srgbClr val="000000"/>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60" name="AutoShape 36"/>
            <p:cNvCxnSpPr>
              <a:cxnSpLocks noChangeShapeType="1"/>
            </p:cNvCxnSpPr>
            <p:nvPr/>
          </p:nvCxnSpPr>
          <p:spPr bwMode="auto">
            <a:xfrm flipH="1">
              <a:off x="111282480" y="109788960"/>
              <a:ext cx="1676400" cy="978225"/>
            </a:xfrm>
            <a:prstGeom prst="straightConnector1">
              <a:avLst/>
            </a:prstGeom>
            <a:noFill/>
            <a:ln w="3175">
              <a:solidFill>
                <a:srgbClr val="000000"/>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61" name="AutoShape 37"/>
            <p:cNvCxnSpPr>
              <a:cxnSpLocks noChangeShapeType="1"/>
            </p:cNvCxnSpPr>
            <p:nvPr/>
          </p:nvCxnSpPr>
          <p:spPr bwMode="auto">
            <a:xfrm flipH="1">
              <a:off x="111465360" y="111160560"/>
              <a:ext cx="1661160" cy="396240"/>
            </a:xfrm>
            <a:prstGeom prst="straightConnector1">
              <a:avLst/>
            </a:prstGeom>
            <a:noFill/>
            <a:ln w="3175">
              <a:solidFill>
                <a:srgbClr val="000000"/>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62" name="AutoShape 38"/>
            <p:cNvCxnSpPr>
              <a:cxnSpLocks noChangeShapeType="1"/>
            </p:cNvCxnSpPr>
            <p:nvPr/>
          </p:nvCxnSpPr>
          <p:spPr bwMode="auto">
            <a:xfrm flipH="1">
              <a:off x="111690088" y="110459520"/>
              <a:ext cx="1386840" cy="655320"/>
            </a:xfrm>
            <a:prstGeom prst="straightConnector1">
              <a:avLst/>
            </a:prstGeom>
            <a:noFill/>
            <a:ln w="3175">
              <a:solidFill>
                <a:srgbClr val="000000"/>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027" name="Rectangle 39"/>
            <p:cNvSpPr>
              <a:spLocks noChangeArrowheads="1"/>
            </p:cNvSpPr>
            <p:nvPr/>
          </p:nvSpPr>
          <p:spPr bwMode="auto">
            <a:xfrm>
              <a:off x="107613112" y="107938231"/>
              <a:ext cx="2923171" cy="883920"/>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5400" algn="ctr">
                  <a:solidFill>
                    <a:srgbClr val="ED7D3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800" b="0" i="0" u="none" strike="noStrike" cap="none" normalizeH="0" baseline="0" dirty="0" smtClean="0">
                  <a:ln>
                    <a:noFill/>
                  </a:ln>
                  <a:effectLst/>
                  <a:latin typeface="Arial" panose="020B0604020202020204" pitchFamily="34" charset="0"/>
                </a:rPr>
                <a:t>Reaktionsgase 1 und 2 bzw. Trägergas</a:t>
              </a:r>
            </a:p>
          </p:txBody>
        </p:sp>
        <p:sp>
          <p:nvSpPr>
            <p:cNvPr id="1028" name="Rectangle 40"/>
            <p:cNvSpPr>
              <a:spLocks noChangeArrowheads="1"/>
            </p:cNvSpPr>
            <p:nvPr/>
          </p:nvSpPr>
          <p:spPr bwMode="auto">
            <a:xfrm>
              <a:off x="112958880" y="109263203"/>
              <a:ext cx="1925190" cy="510540"/>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5400" algn="ctr">
                  <a:solidFill>
                    <a:srgbClr val="ED7D3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800" b="0" i="0" u="none" strike="noStrike" cap="none" normalizeH="0" baseline="0" dirty="0" smtClean="0">
                  <a:ln>
                    <a:noFill/>
                  </a:ln>
                  <a:effectLst/>
                  <a:latin typeface="Arial" panose="020B0604020202020204" pitchFamily="34" charset="0"/>
                </a:rPr>
                <a:t>Substrate</a:t>
              </a:r>
            </a:p>
          </p:txBody>
        </p:sp>
        <p:sp>
          <p:nvSpPr>
            <p:cNvPr id="1029" name="Rectangle 41"/>
            <p:cNvSpPr>
              <a:spLocks noChangeArrowheads="1"/>
            </p:cNvSpPr>
            <p:nvPr/>
          </p:nvSpPr>
          <p:spPr bwMode="auto">
            <a:xfrm>
              <a:off x="112958880" y="109932144"/>
              <a:ext cx="1925190" cy="510540"/>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5400" algn="ctr">
                  <a:solidFill>
                    <a:srgbClr val="ED7D3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800" b="0" i="0" u="none" strike="noStrike" cap="none" normalizeH="0" baseline="0" dirty="0" err="1" smtClean="0">
                  <a:ln>
                    <a:noFill/>
                  </a:ln>
                  <a:effectLst/>
                  <a:latin typeface="Arial" panose="020B0604020202020204" pitchFamily="34" charset="0"/>
                </a:rPr>
                <a:t>Substrahalter</a:t>
              </a:r>
              <a:endParaRPr kumimoji="0" lang="de-DE" sz="1800" b="0" i="0" u="none" strike="noStrike" cap="none" normalizeH="0" baseline="0" dirty="0" smtClean="0">
                <a:ln>
                  <a:noFill/>
                </a:ln>
                <a:effectLst/>
                <a:latin typeface="Arial" panose="020B0604020202020204" pitchFamily="34" charset="0"/>
              </a:endParaRPr>
            </a:p>
          </p:txBody>
        </p:sp>
        <p:sp>
          <p:nvSpPr>
            <p:cNvPr id="1030" name="Rectangle 42"/>
            <p:cNvSpPr>
              <a:spLocks noChangeArrowheads="1"/>
            </p:cNvSpPr>
            <p:nvPr/>
          </p:nvSpPr>
          <p:spPr bwMode="auto">
            <a:xfrm>
              <a:off x="112959617" y="110658408"/>
              <a:ext cx="2397266" cy="510540"/>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5400" algn="ctr">
                  <a:solidFill>
                    <a:srgbClr val="ED7D3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800" b="0" i="0" u="none" strike="noStrike" cap="none" normalizeH="0" baseline="0" dirty="0" smtClean="0">
                  <a:ln>
                    <a:noFill/>
                  </a:ln>
                  <a:effectLst/>
                  <a:latin typeface="Arial" panose="020B0604020202020204" pitchFamily="34" charset="0"/>
                </a:rPr>
                <a:t>Substratheizung</a:t>
              </a:r>
            </a:p>
          </p:txBody>
        </p:sp>
        <p:sp>
          <p:nvSpPr>
            <p:cNvPr id="1031" name="Rectangle 43"/>
            <p:cNvSpPr>
              <a:spLocks noChangeArrowheads="1"/>
            </p:cNvSpPr>
            <p:nvPr/>
          </p:nvSpPr>
          <p:spPr bwMode="auto">
            <a:xfrm>
              <a:off x="113449154" y="111408038"/>
              <a:ext cx="2415222" cy="1734882"/>
            </a:xfrm>
            <a:prstGeom prst="rect">
              <a:avLst/>
            </a:prstGeom>
            <a:noFill/>
            <a:ln>
              <a:noFill/>
            </a:ln>
            <a:effectLst/>
            <a:extLst>
              <a:ext uri="{909E8E84-426E-40DD-AFC4-6F175D3DCCD1}">
                <a14:hiddenFill xmlns:a14="http://schemas.microsoft.com/office/drawing/2010/main">
                  <a:solidFill>
                    <a:srgbClr val="FFC000"/>
                  </a:solidFill>
                </a14:hiddenFill>
              </a:ext>
              <a:ext uri="{91240B29-F687-4F45-9708-019B960494DF}">
                <a14:hiddenLine xmlns:a14="http://schemas.microsoft.com/office/drawing/2010/main" w="25400" algn="ctr">
                  <a:solidFill>
                    <a:srgbClr val="ED7D3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sz="1800" b="0" i="0" u="none" strike="noStrike" cap="none" normalizeH="0" baseline="0" dirty="0" smtClean="0">
                  <a:ln>
                    <a:noFill/>
                  </a:ln>
                  <a:effectLst/>
                  <a:latin typeface="Arial" panose="020B0604020202020204" pitchFamily="34" charset="0"/>
                </a:rPr>
                <a:t>Abzug für gasförmige Nebenprodukte bzw. Vakuumanschluss</a:t>
              </a:r>
            </a:p>
          </p:txBody>
        </p:sp>
      </p:grpSp>
    </p:spTree>
    <p:extLst>
      <p:ext uri="{BB962C8B-B14F-4D97-AF65-F5344CB8AC3E}">
        <p14:creationId xmlns:p14="http://schemas.microsoft.com/office/powerpoint/2010/main" val="32375319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CVD</a:t>
            </a:r>
            <a:endParaRPr lang="de-DE" dirty="0"/>
          </a:p>
        </p:txBody>
      </p:sp>
      <p:pic>
        <p:nvPicPr>
          <p:cNvPr id="7" name="Inhaltsplatzhalter 6"/>
          <p:cNvPicPr>
            <a:picLocks noGrp="1" noChangeAspect="1"/>
          </p:cNvPicPr>
          <p:nvPr>
            <p:ph idx="1"/>
          </p:nvPr>
        </p:nvPicPr>
        <p:blipFill>
          <a:blip r:embed="rId2"/>
          <a:stretch>
            <a:fillRect/>
          </a:stretch>
        </p:blipFill>
        <p:spPr>
          <a:xfrm>
            <a:off x="531639" y="2098310"/>
            <a:ext cx="5429250" cy="3933825"/>
          </a:xfrm>
          <a:prstGeom prst="rect">
            <a:avLst/>
          </a:prstGeom>
        </p:spPr>
      </p:pic>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54</a:t>
            </a:fld>
            <a:endParaRPr lang="de-DE"/>
          </a:p>
        </p:txBody>
      </p:sp>
      <p:sp>
        <p:nvSpPr>
          <p:cNvPr id="8" name="Textfeld 7"/>
          <p:cNvSpPr txBox="1"/>
          <p:nvPr/>
        </p:nvSpPr>
        <p:spPr>
          <a:xfrm>
            <a:off x="531639" y="6077838"/>
            <a:ext cx="7930376" cy="369332"/>
          </a:xfrm>
          <a:prstGeom prst="rect">
            <a:avLst/>
          </a:prstGeom>
          <a:noFill/>
        </p:spPr>
        <p:txBody>
          <a:bodyPr wrap="none" rtlCol="0">
            <a:spAutoFit/>
          </a:bodyPr>
          <a:lstStyle/>
          <a:p>
            <a:r>
              <a:rPr lang="de-DE" dirty="0" smtClean="0"/>
              <a:t>Abbildung siehe Universität Duisburg-Essen, Fachgebiet Thermodynamik (CVD) </a:t>
            </a:r>
            <a:endParaRPr lang="de-DE" dirty="0"/>
          </a:p>
        </p:txBody>
      </p:sp>
      <p:sp>
        <p:nvSpPr>
          <p:cNvPr id="9" name="Textfeld 8"/>
          <p:cNvSpPr txBox="1"/>
          <p:nvPr/>
        </p:nvSpPr>
        <p:spPr>
          <a:xfrm>
            <a:off x="6080128" y="2098310"/>
            <a:ext cx="2926146" cy="646331"/>
          </a:xfrm>
          <a:prstGeom prst="rect">
            <a:avLst/>
          </a:prstGeom>
          <a:noFill/>
        </p:spPr>
        <p:txBody>
          <a:bodyPr wrap="square" rtlCol="0">
            <a:spAutoFit/>
          </a:bodyPr>
          <a:lstStyle/>
          <a:p>
            <a:r>
              <a:rPr lang="de-DE" dirty="0" smtClean="0"/>
              <a:t>Pyrolyse: Thermo-chemische Spaltung organischer Stoffe</a:t>
            </a:r>
            <a:endParaRPr lang="de-DE" dirty="0"/>
          </a:p>
        </p:txBody>
      </p:sp>
    </p:spTree>
    <p:extLst>
      <p:ext uri="{BB962C8B-B14F-4D97-AF65-F5344CB8AC3E}">
        <p14:creationId xmlns:p14="http://schemas.microsoft.com/office/powerpoint/2010/main" val="7071552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CVD</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55</a:t>
            </a:fld>
            <a:endParaRPr lang="de-DE"/>
          </a:p>
        </p:txBody>
      </p:sp>
      <p:pic>
        <p:nvPicPr>
          <p:cNvPr id="2050" name="Picture 2" descr="http://www.vrv.com/upl/cms/images-cache/20111011/082332336_8904.png/s1_4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39" y="2301872"/>
            <a:ext cx="5591175" cy="4191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as-cascade.syr.edu/profiles/pages/chem-dev/_images/spencer_figur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814" y="2301872"/>
            <a:ext cx="3148975"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23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PVD</a:t>
            </a:r>
            <a:endParaRPr lang="de-DE" dirty="0"/>
          </a:p>
        </p:txBody>
      </p:sp>
      <p:sp>
        <p:nvSpPr>
          <p:cNvPr id="3" name="Inhaltsplatzhalter 2"/>
          <p:cNvSpPr>
            <a:spLocks noGrp="1"/>
          </p:cNvSpPr>
          <p:nvPr>
            <p:ph idx="1"/>
          </p:nvPr>
        </p:nvSpPr>
        <p:spPr/>
        <p:txBody>
          <a:bodyPr/>
          <a:lstStyle/>
          <a:p>
            <a:r>
              <a:rPr lang="de-DE" dirty="0" smtClean="0"/>
              <a:t>PVD-Verfahren</a:t>
            </a:r>
          </a:p>
          <a:p>
            <a:pPr lvl="1"/>
            <a:r>
              <a:rPr lang="de-DE" dirty="0" smtClean="0"/>
              <a:t>etabliert im Bereich des Verschleißschutzes</a:t>
            </a:r>
          </a:p>
          <a:p>
            <a:pPr lvl="1"/>
            <a:r>
              <a:rPr lang="de-DE" dirty="0" smtClean="0"/>
              <a:t>dekorative Aspekte</a:t>
            </a:r>
          </a:p>
          <a:p>
            <a:pPr lvl="1"/>
            <a:r>
              <a:rPr lang="de-DE" dirty="0" smtClean="0"/>
              <a:t>thermodynamische und metallurgische Eigenschaften</a:t>
            </a:r>
          </a:p>
          <a:p>
            <a:pPr lvl="1"/>
            <a:r>
              <a:rPr lang="de-DE" dirty="0" smtClean="0"/>
              <a:t>Maschinen- und Anlagebau, Mikrosystemtechnik sowie Architekturgläser</a:t>
            </a:r>
          </a:p>
          <a:p>
            <a:pPr marL="457200" lvl="1" indent="0">
              <a:buNone/>
            </a:pP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56</a:t>
            </a:fld>
            <a:endParaRPr lang="de-DE"/>
          </a:p>
        </p:txBody>
      </p:sp>
    </p:spTree>
    <p:extLst>
      <p:ext uri="{BB962C8B-B14F-4D97-AF65-F5344CB8AC3E}">
        <p14:creationId xmlns:p14="http://schemas.microsoft.com/office/powerpoint/2010/main" val="16188923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PVD</a:t>
            </a:r>
            <a:endParaRPr lang="de-DE" dirty="0"/>
          </a:p>
        </p:txBody>
      </p:sp>
      <p:sp>
        <p:nvSpPr>
          <p:cNvPr id="3" name="Inhaltsplatzhalter 2"/>
          <p:cNvSpPr>
            <a:spLocks noGrp="1"/>
          </p:cNvSpPr>
          <p:nvPr>
            <p:ph idx="1"/>
          </p:nvPr>
        </p:nvSpPr>
        <p:spPr/>
        <p:txBody>
          <a:bodyPr/>
          <a:lstStyle/>
          <a:p>
            <a:r>
              <a:rPr lang="de-DE" dirty="0" smtClean="0"/>
              <a:t>Neben Metallen und Metalllegierungen</a:t>
            </a:r>
          </a:p>
          <a:p>
            <a:pPr lvl="1"/>
            <a:r>
              <a:rPr lang="de-DE" dirty="0" smtClean="0"/>
              <a:t>Nitride, Karbide, Oxide und Kunststoffe (PTFE)</a:t>
            </a:r>
          </a:p>
          <a:p>
            <a:pPr lvl="1"/>
            <a:r>
              <a:rPr lang="de-DE" dirty="0" err="1" smtClean="0"/>
              <a:t>TiN</a:t>
            </a:r>
            <a:r>
              <a:rPr lang="de-DE" dirty="0" smtClean="0"/>
              <a:t>-Schichten weisen eine hohe Härte auf</a:t>
            </a:r>
          </a:p>
          <a:p>
            <a:pPr lvl="1"/>
            <a:endParaRPr lang="de-DE" dirty="0"/>
          </a:p>
          <a:p>
            <a:r>
              <a:rPr lang="de-DE" dirty="0" smtClean="0"/>
              <a:t>Drei Varianten des PVD-Verfahrens haben sich etabliert</a:t>
            </a:r>
          </a:p>
          <a:p>
            <a:pPr lvl="1"/>
            <a:r>
              <a:rPr lang="de-DE" dirty="0" smtClean="0"/>
              <a:t>Vakuumaufdampfen</a:t>
            </a:r>
          </a:p>
          <a:p>
            <a:pPr lvl="1"/>
            <a:r>
              <a:rPr lang="de-DE" dirty="0" err="1" smtClean="0"/>
              <a:t>Sputtern</a:t>
            </a:r>
            <a:endParaRPr lang="de-DE" dirty="0" smtClean="0"/>
          </a:p>
          <a:p>
            <a:pPr lvl="1"/>
            <a:r>
              <a:rPr lang="de-DE" dirty="0" smtClean="0"/>
              <a:t>Ionenplattieren</a:t>
            </a:r>
          </a:p>
          <a:p>
            <a:pPr lvl="1"/>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57</a:t>
            </a:fld>
            <a:endParaRPr lang="de-DE"/>
          </a:p>
        </p:txBody>
      </p:sp>
    </p:spTree>
    <p:extLst>
      <p:ext uri="{BB962C8B-B14F-4D97-AF65-F5344CB8AC3E}">
        <p14:creationId xmlns:p14="http://schemas.microsoft.com/office/powerpoint/2010/main" val="22419814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PVD</a:t>
            </a:r>
            <a:endParaRPr lang="de-DE" dirty="0"/>
          </a:p>
        </p:txBody>
      </p:sp>
      <p:sp>
        <p:nvSpPr>
          <p:cNvPr id="3" name="Inhaltsplatzhalter 2"/>
          <p:cNvSpPr>
            <a:spLocks noGrp="1"/>
          </p:cNvSpPr>
          <p:nvPr>
            <p:ph idx="1"/>
          </p:nvPr>
        </p:nvSpPr>
        <p:spPr/>
        <p:txBody>
          <a:bodyPr/>
          <a:lstStyle/>
          <a:p>
            <a:r>
              <a:rPr lang="de-DE" dirty="0" smtClean="0"/>
              <a:t>Verfahrensprinzip in drei Stadien</a:t>
            </a:r>
          </a:p>
          <a:p>
            <a:pPr marL="914400" lvl="1" indent="-457200">
              <a:lnSpc>
                <a:spcPct val="100000"/>
              </a:lnSpc>
              <a:buFont typeface="+mj-lt"/>
              <a:buAutoNum type="arabicPeriod"/>
            </a:pPr>
            <a:r>
              <a:rPr lang="de-DE" dirty="0" smtClean="0"/>
              <a:t>Dampferzeugung (Erzeugung und/oder Synthese der schichtbildenden Teilchen)</a:t>
            </a:r>
          </a:p>
          <a:p>
            <a:pPr marL="914400" lvl="1" indent="-457200">
              <a:lnSpc>
                <a:spcPct val="150000"/>
              </a:lnSpc>
              <a:buFont typeface="+mj-lt"/>
              <a:buAutoNum type="arabicPeriod"/>
            </a:pPr>
            <a:r>
              <a:rPr lang="de-DE" dirty="0" smtClean="0"/>
              <a:t>Dampftransport von Teilchenquelle (Verdampfer) zum Substrat</a:t>
            </a:r>
          </a:p>
          <a:p>
            <a:pPr marL="914400" lvl="1" indent="-457200">
              <a:lnSpc>
                <a:spcPct val="100000"/>
              </a:lnSpc>
              <a:buFont typeface="+mj-lt"/>
              <a:buAutoNum type="arabicPeriod"/>
            </a:pPr>
            <a:r>
              <a:rPr lang="de-DE" dirty="0" smtClean="0"/>
              <a:t>Adsorption der Teilchen, Schichtbildung und Schichtwachstum auf dem Substrat</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58</a:t>
            </a:fld>
            <a:endParaRPr lang="de-DE"/>
          </a:p>
        </p:txBody>
      </p:sp>
    </p:spTree>
    <p:extLst>
      <p:ext uri="{BB962C8B-B14F-4D97-AF65-F5344CB8AC3E}">
        <p14:creationId xmlns:p14="http://schemas.microsoft.com/office/powerpoint/2010/main" val="42663336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Vakuumaufdampfen</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normAutofit/>
              </a:bodyPr>
              <a:lstStyle/>
              <a:p>
                <a:r>
                  <a:rPr lang="de-DE" dirty="0" smtClean="0"/>
                  <a:t>In einem Rezipienten</a:t>
                </a:r>
              </a:p>
              <a:p>
                <a:pPr lvl="1"/>
                <a:r>
                  <a:rPr lang="de-DE" dirty="0" smtClean="0"/>
                  <a:t>bei einem Druck von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−3</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−6</m:t>
                        </m:r>
                      </m:sup>
                    </m:sSup>
                    <m:r>
                      <a:rPr lang="de-DE" b="0" i="1" smtClean="0">
                        <a:latin typeface="Cambria Math" panose="02040503050406030204" pitchFamily="18" charset="0"/>
                      </a:rPr>
                      <m:t>𝑃𝑎</m:t>
                    </m:r>
                  </m:oMath>
                </a14:m>
                <a:r>
                  <a:rPr lang="de-DE" dirty="0" smtClean="0"/>
                  <a:t> Metalldampf erzeugt</a:t>
                </a:r>
              </a:p>
              <a:p>
                <a:pPr lvl="1"/>
                <a:r>
                  <a:rPr lang="de-DE" dirty="0" smtClean="0"/>
                  <a:t>Dampfatome weisen bei diesen Drücken mittlere freie Weglängen von bis zu 10m auf</a:t>
                </a:r>
              </a:p>
              <a:p>
                <a:pPr lvl="1"/>
                <a:r>
                  <a:rPr lang="de-DE" dirty="0" smtClean="0"/>
                  <a:t>Treten </a:t>
                </a:r>
                <a:r>
                  <a:rPr lang="de-DE" b="1" u="sng" dirty="0" smtClean="0"/>
                  <a:t>nicht</a:t>
                </a:r>
                <a:r>
                  <a:rPr lang="de-DE" dirty="0"/>
                  <a:t> </a:t>
                </a:r>
                <a:r>
                  <a:rPr lang="de-DE" dirty="0" smtClean="0"/>
                  <a:t>in Wechselwirkung miteinander, geradlinig zum Substrat</a:t>
                </a:r>
              </a:p>
              <a:p>
                <a:pPr lvl="1"/>
                <a:r>
                  <a:rPr lang="de-DE" dirty="0" smtClean="0"/>
                  <a:t>Teilchen kondensieren und erstarren unter Bildung einer Schicht</a:t>
                </a:r>
              </a:p>
              <a:p>
                <a:pPr lvl="1"/>
                <a:endParaRPr lang="de-DE" dirty="0"/>
              </a:p>
              <a:p>
                <a:r>
                  <a:rPr lang="de-DE" dirty="0" smtClean="0"/>
                  <a:t>Mittlere freie Weglänge</a:t>
                </a:r>
              </a:p>
              <a:p>
                <a:pPr lvl="1"/>
                <a14:m>
                  <m:oMath xmlns:m="http://schemas.openxmlformats.org/officeDocument/2006/math">
                    <m:r>
                      <a:rPr lang="de-DE" b="0" i="1" smtClean="0">
                        <a:latin typeface="Cambria Math" panose="02040503050406030204" pitchFamily="18" charset="0"/>
                      </a:rPr>
                      <m:t>𝜆</m:t>
                    </m:r>
                  </m:oMath>
                </a14:m>
                <a:r>
                  <a:rPr lang="de-DE" dirty="0" smtClean="0"/>
                  <a:t> ist die durchschnittliche Weglänge, die ein Teilchen in einem geg. Material ohne Wechselwirkung mit anderen Teilchen zurücklegt</a:t>
                </a:r>
              </a:p>
              <a:p>
                <a:pPr lvl="1"/>
                <a:r>
                  <a:rPr lang="de-DE" dirty="0" smtClean="0"/>
                  <a:t>Unter Wechselwirkung wird </a:t>
                </a:r>
                <a:r>
                  <a:rPr lang="de-DE" b="1" dirty="0" smtClean="0"/>
                  <a:t>jede</a:t>
                </a:r>
                <a:r>
                  <a:rPr lang="de-DE" dirty="0" smtClean="0"/>
                  <a:t> Art von Energie- und Impulsänderung verstanden</a:t>
                </a:r>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0">
                <a:blip r:embed="rId2"/>
                <a:stretch>
                  <a:fillRect l="-935" r="-1439"/>
                </a:stretch>
              </a:blipFill>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59</a:t>
            </a:fld>
            <a:endParaRPr lang="de-DE"/>
          </a:p>
        </p:txBody>
      </p:sp>
    </p:spTree>
    <p:extLst>
      <p:ext uri="{BB962C8B-B14F-4D97-AF65-F5344CB8AC3E}">
        <p14:creationId xmlns:p14="http://schemas.microsoft.com/office/powerpoint/2010/main" val="3007673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Verschleiß</a:t>
            </a:r>
            <a:endParaRPr lang="de-DE" dirty="0"/>
          </a:p>
        </p:txBody>
      </p:sp>
      <p:sp>
        <p:nvSpPr>
          <p:cNvPr id="3" name="Inhaltsplatzhalter 2"/>
          <p:cNvSpPr>
            <a:spLocks noGrp="1"/>
          </p:cNvSpPr>
          <p:nvPr>
            <p:ph idx="1"/>
          </p:nvPr>
        </p:nvSpPr>
        <p:spPr/>
        <p:txBody>
          <a:bodyPr anchor="ctr"/>
          <a:lstStyle/>
          <a:p>
            <a:r>
              <a:rPr lang="de-DE" dirty="0" smtClean="0"/>
              <a:t>ausgebend für Art und Ausmaß</a:t>
            </a:r>
          </a:p>
          <a:p>
            <a:endParaRPr lang="de-DE" dirty="0"/>
          </a:p>
          <a:p>
            <a:r>
              <a:rPr lang="de-DE" b="1" dirty="0" smtClean="0"/>
              <a:t>endliche </a:t>
            </a:r>
            <a:r>
              <a:rPr lang="de-DE" dirty="0" err="1" smtClean="0"/>
              <a:t>Rauhtiefe</a:t>
            </a:r>
            <a:endParaRPr lang="de-DE" dirty="0" smtClean="0"/>
          </a:p>
          <a:p>
            <a:endParaRPr lang="de-DE" b="1" dirty="0"/>
          </a:p>
          <a:p>
            <a:r>
              <a:rPr lang="de-DE" dirty="0" smtClean="0"/>
              <a:t>Durch Gleiten zweier Bauteile zerstören Rauhigkeitsspitzen der härteren Fläche die der anderen Fläche</a:t>
            </a:r>
          </a:p>
          <a:p>
            <a:endParaRPr lang="de-DE" dirty="0"/>
          </a:p>
          <a:p>
            <a:r>
              <a:rPr lang="de-DE" dirty="0" smtClean="0"/>
              <a:t>Furchungsverschleiß, </a:t>
            </a:r>
            <a:r>
              <a:rPr lang="de-DE" b="1" dirty="0" err="1" smtClean="0"/>
              <a:t>Abrasion</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6</a:t>
            </a:fld>
            <a:endParaRPr lang="de-DE"/>
          </a:p>
        </p:txBody>
      </p:sp>
    </p:spTree>
    <p:extLst>
      <p:ext uri="{BB962C8B-B14F-4D97-AF65-F5344CB8AC3E}">
        <p14:creationId xmlns:p14="http://schemas.microsoft.com/office/powerpoint/2010/main" val="14041803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Sputtern</a:t>
            </a:r>
            <a:endParaRPr lang="de-DE" dirty="0"/>
          </a:p>
        </p:txBody>
      </p:sp>
      <p:sp>
        <p:nvSpPr>
          <p:cNvPr id="3" name="Inhaltsplatzhalter 2"/>
          <p:cNvSpPr>
            <a:spLocks noGrp="1"/>
          </p:cNvSpPr>
          <p:nvPr>
            <p:ph idx="1"/>
          </p:nvPr>
        </p:nvSpPr>
        <p:spPr/>
        <p:txBody>
          <a:bodyPr/>
          <a:lstStyle/>
          <a:p>
            <a:r>
              <a:rPr lang="de-DE" dirty="0" smtClean="0"/>
              <a:t>Prozessgas wird benötigt</a:t>
            </a:r>
          </a:p>
          <a:p>
            <a:pPr lvl="1"/>
            <a:r>
              <a:rPr lang="de-DE" dirty="0" smtClean="0"/>
              <a:t>Argon oder ähnliches</a:t>
            </a:r>
          </a:p>
          <a:p>
            <a:pPr lvl="1"/>
            <a:r>
              <a:rPr lang="de-DE" dirty="0" smtClean="0"/>
              <a:t>Hochspannungsquelle</a:t>
            </a:r>
          </a:p>
          <a:p>
            <a:pPr lvl="1"/>
            <a:endParaRPr lang="de-DE" dirty="0"/>
          </a:p>
          <a:p>
            <a:r>
              <a:rPr lang="de-DE" dirty="0" smtClean="0"/>
              <a:t>Nach Vakuum Druck von 0.1 – 1Pa eingelassen</a:t>
            </a:r>
          </a:p>
          <a:p>
            <a:pPr lvl="1"/>
            <a:r>
              <a:rPr lang="de-DE" dirty="0" smtClean="0"/>
              <a:t>Die mittlere freie Weglänge beträgt bei diesem Druck wenige mm</a:t>
            </a:r>
          </a:p>
          <a:p>
            <a:pPr lvl="1"/>
            <a:r>
              <a:rPr lang="de-DE" dirty="0" smtClean="0"/>
              <a:t>Bei einem Target-Potential von -1 bis -5kV wird ein Glimmentladungsplasma erzeugt</a:t>
            </a:r>
          </a:p>
          <a:p>
            <a:pPr lvl="1"/>
            <a:endParaRPr lang="de-DE" dirty="0"/>
          </a:p>
          <a:p>
            <a:r>
              <a:rPr lang="de-DE" dirty="0" smtClean="0"/>
              <a:t>Glimmentladung</a:t>
            </a:r>
          </a:p>
          <a:p>
            <a:pPr lvl="1"/>
            <a:r>
              <a:rPr lang="de-DE" dirty="0" smtClean="0"/>
              <a:t>Gasentladung, die selbstständig zwischen zwei liegenden kalten Elektroden auftritt</a:t>
            </a:r>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60</a:t>
            </a:fld>
            <a:endParaRPr lang="de-DE"/>
          </a:p>
        </p:txBody>
      </p:sp>
    </p:spTree>
    <p:extLst>
      <p:ext uri="{BB962C8B-B14F-4D97-AF65-F5344CB8AC3E}">
        <p14:creationId xmlns:p14="http://schemas.microsoft.com/office/powerpoint/2010/main" val="11819893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Sputtern</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lstStyle/>
              <a:p>
                <a:r>
                  <a:rPr lang="de-DE" dirty="0" smtClean="0"/>
                  <a:t>Das Plasma brennt zwischen Target als Kathode und dem an Masse liegenden Substrat bzw. der </a:t>
                </a:r>
                <a:r>
                  <a:rPr lang="de-DE" dirty="0" err="1" smtClean="0"/>
                  <a:t>Rezipientenwand</a:t>
                </a:r>
                <a:r>
                  <a:rPr lang="de-DE" dirty="0" smtClean="0"/>
                  <a:t> (Anode)</a:t>
                </a:r>
              </a:p>
              <a:p>
                <a:pPr lvl="1"/>
                <a:r>
                  <a:rPr lang="de-DE" dirty="0" smtClean="0"/>
                  <a:t>Plasma </a:t>
                </a:r>
                <a:r>
                  <a:rPr lang="de-DE" dirty="0" smtClean="0">
                    <a:sym typeface="Wingdings" panose="05000000000000000000" pitchFamily="2" charset="2"/>
                  </a:rPr>
                  <a:t> besteht aus Ionen, Elektronen, Neutralen</a:t>
                </a:r>
              </a:p>
              <a:p>
                <a:pPr lvl="1"/>
                <a:r>
                  <a:rPr lang="de-DE" dirty="0" smtClean="0">
                    <a:sym typeface="Wingdings" panose="05000000000000000000" pitchFamily="2" charset="2"/>
                  </a:rPr>
                  <a:t>Plasma ist ein Teilchengemisch auf atomar-molekularer Ebene, teilweise bzw. vollständig in Ionen und Elektronen aufgeteilt sind</a:t>
                </a:r>
              </a:p>
              <a:p>
                <a:pPr lvl="1"/>
                <a:endParaRPr lang="de-DE" dirty="0" smtClean="0"/>
              </a:p>
              <a:p>
                <a:r>
                  <a:rPr lang="de-DE" dirty="0" smtClean="0"/>
                  <a:t>Die </a:t>
                </a:r>
                <a14:m>
                  <m:oMath xmlns:m="http://schemas.openxmlformats.org/officeDocument/2006/math">
                    <m:r>
                      <a:rPr lang="de-DE" b="0" i="1" smtClean="0">
                        <a:latin typeface="Cambria Math" panose="02040503050406030204" pitchFamily="18" charset="0"/>
                      </a:rPr>
                      <m:t>𝐴</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𝑟</m:t>
                        </m:r>
                      </m:e>
                      <m:sup>
                        <m:r>
                          <a:rPr lang="de-DE" b="0" i="1" smtClean="0">
                            <a:latin typeface="Cambria Math" panose="02040503050406030204" pitchFamily="18" charset="0"/>
                          </a:rPr>
                          <m:t>+</m:t>
                        </m:r>
                      </m:sup>
                    </m:sSup>
                    <m:r>
                      <a:rPr lang="de-DE" b="0" i="0" smtClean="0">
                        <a:latin typeface="Cambria Math" panose="02040503050406030204" pitchFamily="18" charset="0"/>
                      </a:rPr>
                      <m:t>−</m:t>
                    </m:r>
                  </m:oMath>
                </a14:m>
                <a:r>
                  <a:rPr lang="de-DE" dirty="0" smtClean="0"/>
                  <a:t> Ionen werden aufgrund ihrer Ladung zur Kathode beschleunigt</a:t>
                </a:r>
              </a:p>
              <a:p>
                <a:pPr lvl="1"/>
                <a:r>
                  <a:rPr lang="de-DE" dirty="0" smtClean="0"/>
                  <a:t>Bei Aufprall schlagen diese durch Impulsübertragung und Stoßprozesse Atome, Moleküle, Ionen und Cluster aus der Oberfläche heraus</a:t>
                </a:r>
              </a:p>
              <a:p>
                <a:pPr lvl="1"/>
                <a:r>
                  <a:rPr lang="de-DE" dirty="0" smtClean="0"/>
                  <a:t>Teilchen im </a:t>
                </a:r>
                <a:r>
                  <a:rPr lang="de-DE" dirty="0" err="1" smtClean="0"/>
                  <a:t>Gasraum</a:t>
                </a:r>
                <a:r>
                  <a:rPr lang="de-DE" dirty="0" smtClean="0"/>
                  <a:t> </a:t>
                </a:r>
                <a:r>
                  <a:rPr lang="de-DE" dirty="0" smtClean="0">
                    <a:sym typeface="Wingdings" panose="05000000000000000000" pitchFamily="2" charset="2"/>
                  </a:rPr>
                  <a:t> legen sich auf Substrat ab</a:t>
                </a:r>
                <a:endParaRPr lang="de-DE" dirty="0" smtClean="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0">
                <a:blip r:embed="rId2"/>
                <a:stretch>
                  <a:fillRect l="-935" r="-1079"/>
                </a:stretch>
              </a:blipFill>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61</a:t>
            </a:fld>
            <a:endParaRPr lang="de-DE"/>
          </a:p>
        </p:txBody>
      </p:sp>
    </p:spTree>
    <p:extLst>
      <p:ext uri="{BB962C8B-B14F-4D97-AF65-F5344CB8AC3E}">
        <p14:creationId xmlns:p14="http://schemas.microsoft.com/office/powerpoint/2010/main" val="13908703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Ionenplattieren</a:t>
            </a:r>
            <a:endParaRPr lang="de-DE" dirty="0"/>
          </a:p>
        </p:txBody>
      </p:sp>
      <p:sp>
        <p:nvSpPr>
          <p:cNvPr id="3" name="Inhaltsplatzhalter 2"/>
          <p:cNvSpPr>
            <a:spLocks noGrp="1"/>
          </p:cNvSpPr>
          <p:nvPr>
            <p:ph idx="1"/>
          </p:nvPr>
        </p:nvSpPr>
        <p:spPr/>
        <p:txBody>
          <a:bodyPr/>
          <a:lstStyle/>
          <a:p>
            <a:r>
              <a:rPr lang="de-DE" dirty="0" smtClean="0"/>
              <a:t>Zusätzlich angeordnete Anoden</a:t>
            </a:r>
          </a:p>
          <a:p>
            <a:pPr lvl="1"/>
            <a:r>
              <a:rPr lang="de-DE" dirty="0" smtClean="0"/>
              <a:t>elektromagnetisches Feld vor dem Substrat und hinter dem Verdampfer</a:t>
            </a:r>
          </a:p>
          <a:p>
            <a:pPr lvl="1"/>
            <a:r>
              <a:rPr lang="de-DE" dirty="0" smtClean="0"/>
              <a:t>Ionisierung des Metalldampfes</a:t>
            </a:r>
          </a:p>
          <a:p>
            <a:pPr lvl="1"/>
            <a:r>
              <a:rPr lang="de-DE" dirty="0" smtClean="0"/>
              <a:t>Kathodisch geschaltetes Substrat</a:t>
            </a:r>
          </a:p>
          <a:p>
            <a:pPr lvl="1"/>
            <a:endParaRPr lang="de-DE" dirty="0" smtClean="0"/>
          </a:p>
          <a:p>
            <a:pPr lvl="1"/>
            <a:r>
              <a:rPr lang="de-DE" dirty="0" smtClean="0"/>
              <a:t>Durch das Ionenbombardement entstehen somit sehr haftfeste und dichte Schichten bei relativ geringer Substrattemperatur</a:t>
            </a:r>
          </a:p>
          <a:p>
            <a:pPr lvl="1"/>
            <a:endParaRPr lang="de-DE" dirty="0"/>
          </a:p>
          <a:p>
            <a:pPr lvl="1"/>
            <a:r>
              <a:rPr lang="de-DE" dirty="0" smtClean="0"/>
              <a:t>Neben widerstandsbeheizten Verdampfern oder </a:t>
            </a:r>
            <a:r>
              <a:rPr lang="de-DE" dirty="0" err="1" smtClean="0"/>
              <a:t>Sputtertargets</a:t>
            </a:r>
            <a:r>
              <a:rPr lang="de-DE" dirty="0" smtClean="0"/>
              <a:t> lassen sich auch Elektronenstrahlverdampfer, Hohlkathoden einsetzten</a:t>
            </a:r>
          </a:p>
          <a:p>
            <a:pPr lvl="1"/>
            <a:endParaRPr lang="de-DE" dirty="0"/>
          </a:p>
          <a:p>
            <a:pPr lvl="1"/>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62</a:t>
            </a:fld>
            <a:endParaRPr lang="de-DE"/>
          </a:p>
        </p:txBody>
      </p:sp>
    </p:spTree>
    <p:extLst>
      <p:ext uri="{BB962C8B-B14F-4D97-AF65-F5344CB8AC3E}">
        <p14:creationId xmlns:p14="http://schemas.microsoft.com/office/powerpoint/2010/main" val="30778527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3200" dirty="0" smtClean="0"/>
              <a:t>Grundtypen des PVD-Verfahrens</a:t>
            </a:r>
            <a:endParaRPr lang="de-DE" sz="3200" dirty="0"/>
          </a:p>
        </p:txBody>
      </p:sp>
      <p:pic>
        <p:nvPicPr>
          <p:cNvPr id="8" name="Inhaltsplatzhalter 7"/>
          <p:cNvPicPr>
            <a:picLocks noGrp="1" noChangeAspect="1"/>
          </p:cNvPicPr>
          <p:nvPr>
            <p:ph idx="1"/>
          </p:nvPr>
        </p:nvPicPr>
        <p:blipFill>
          <a:blip r:embed="rId2"/>
          <a:stretch>
            <a:fillRect/>
          </a:stretch>
        </p:blipFill>
        <p:spPr>
          <a:xfrm>
            <a:off x="532199" y="2384895"/>
            <a:ext cx="8474075" cy="3557249"/>
          </a:xfrm>
          <a:prstGeom prst="rect">
            <a:avLst/>
          </a:prstGeom>
        </p:spPr>
      </p:pic>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63</a:t>
            </a:fld>
            <a:endParaRPr lang="de-DE"/>
          </a:p>
        </p:txBody>
      </p:sp>
    </p:spTree>
    <p:extLst>
      <p:ext uri="{BB962C8B-B14F-4D97-AF65-F5344CB8AC3E}">
        <p14:creationId xmlns:p14="http://schemas.microsoft.com/office/powerpoint/2010/main" val="568430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Verfahrensvergleich</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p:txBody>
              <a:bodyPr>
                <a:normAutofit fontScale="85000" lnSpcReduction="10000"/>
              </a:bodyPr>
              <a:lstStyle/>
              <a:p>
                <a:r>
                  <a:rPr lang="de-DE" dirty="0" smtClean="0"/>
                  <a:t>Vakuumaufdampfen</a:t>
                </a:r>
              </a:p>
              <a:p>
                <a:pPr lvl="1"/>
                <a:r>
                  <a:rPr lang="de-DE" dirty="0" smtClean="0"/>
                  <a:t>Streufähigkeit schlecht (nur bewegbare Substrate)</a:t>
                </a:r>
              </a:p>
              <a:p>
                <a:pPr lvl="2"/>
                <a:endParaRPr lang="de-DE" dirty="0"/>
              </a:p>
              <a:p>
                <a:r>
                  <a:rPr lang="de-DE" dirty="0" err="1" smtClean="0"/>
                  <a:t>Sputterverfahren</a:t>
                </a:r>
                <a:endParaRPr lang="de-DE" dirty="0" smtClean="0"/>
              </a:p>
              <a:p>
                <a:pPr lvl="1"/>
                <a:r>
                  <a:rPr lang="de-DE" dirty="0" smtClean="0"/>
                  <a:t>niedriger Aufdampfdruck (&lt;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−4</m:t>
                        </m:r>
                      </m:sup>
                    </m:sSup>
                    <m:f>
                      <m:fPr>
                        <m:ctrlPr>
                          <a:rPr lang="de-DE" b="0" i="1" smtClean="0">
                            <a:latin typeface="Cambria Math" panose="02040503050406030204" pitchFamily="18" charset="0"/>
                          </a:rPr>
                        </m:ctrlPr>
                      </m:fPr>
                      <m:num>
                        <m:r>
                          <a:rPr lang="de-DE" b="0" i="1" smtClean="0">
                            <a:latin typeface="Cambria Math" panose="02040503050406030204" pitchFamily="18" charset="0"/>
                          </a:rPr>
                          <m:t>𝑔</m:t>
                        </m:r>
                      </m:num>
                      <m:den>
                        <m:r>
                          <a:rPr lang="de-DE" b="0" i="1" smtClean="0">
                            <a:latin typeface="Cambria Math" panose="02040503050406030204" pitchFamily="18" charset="0"/>
                          </a:rPr>
                          <m:t>𝑐</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𝑚</m:t>
                            </m:r>
                          </m:e>
                          <m:sup>
                            <m:r>
                              <a:rPr lang="de-DE" b="0" i="1" smtClean="0">
                                <a:latin typeface="Cambria Math" panose="02040503050406030204" pitchFamily="18" charset="0"/>
                              </a:rPr>
                              <m:t>2</m:t>
                            </m:r>
                          </m:sup>
                        </m:sSup>
                        <m:r>
                          <a:rPr lang="de-DE" b="0" i="1" smtClean="0">
                            <a:latin typeface="Cambria Math" panose="02040503050406030204" pitchFamily="18" charset="0"/>
                          </a:rPr>
                          <m:t>𝑠</m:t>
                        </m:r>
                      </m:den>
                    </m:f>
                  </m:oMath>
                </a14:m>
                <a:r>
                  <a:rPr lang="de-DE" dirty="0" smtClean="0"/>
                  <a:t> )</a:t>
                </a:r>
              </a:p>
              <a:p>
                <a:pPr lvl="1"/>
                <a:r>
                  <a:rPr lang="de-DE" dirty="0" smtClean="0"/>
                  <a:t>gute Haftfähigkeit</a:t>
                </a:r>
              </a:p>
              <a:p>
                <a:pPr lvl="1"/>
                <a:r>
                  <a:rPr lang="de-DE" dirty="0" smtClean="0"/>
                  <a:t>Dicke ungleichmäßig</a:t>
                </a:r>
              </a:p>
              <a:p>
                <a:pPr lvl="2"/>
                <a:endParaRPr lang="de-DE" dirty="0"/>
              </a:p>
              <a:p>
                <a:r>
                  <a:rPr lang="de-DE" dirty="0" smtClean="0"/>
                  <a:t>Ionenplattieren</a:t>
                </a:r>
              </a:p>
              <a:p>
                <a:pPr lvl="1"/>
                <a:r>
                  <a:rPr lang="de-DE" dirty="0" smtClean="0"/>
                  <a:t>hohe Aufdampfrate (bis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−2</m:t>
                        </m:r>
                      </m:sup>
                    </m:sSup>
                    <m:f>
                      <m:fPr>
                        <m:ctrlPr>
                          <a:rPr lang="de-DE" b="0" i="1" smtClean="0">
                            <a:latin typeface="Cambria Math" panose="02040503050406030204" pitchFamily="18" charset="0"/>
                          </a:rPr>
                        </m:ctrlPr>
                      </m:fPr>
                      <m:num>
                        <m:r>
                          <a:rPr lang="de-DE" b="0" i="1" smtClean="0">
                            <a:latin typeface="Cambria Math" panose="02040503050406030204" pitchFamily="18" charset="0"/>
                          </a:rPr>
                          <m:t>𝑔</m:t>
                        </m:r>
                      </m:num>
                      <m:den>
                        <m:r>
                          <a:rPr lang="de-DE" b="0" i="1" smtClean="0">
                            <a:latin typeface="Cambria Math" panose="02040503050406030204" pitchFamily="18" charset="0"/>
                          </a:rPr>
                          <m:t>𝑐</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𝑚</m:t>
                            </m:r>
                          </m:e>
                          <m:sup>
                            <m:r>
                              <a:rPr lang="de-DE" b="0" i="1" smtClean="0">
                                <a:latin typeface="Cambria Math" panose="02040503050406030204" pitchFamily="18" charset="0"/>
                              </a:rPr>
                              <m:t>2</m:t>
                            </m:r>
                          </m:sup>
                        </m:sSup>
                        <m:r>
                          <a:rPr lang="de-DE" b="0" i="1" smtClean="0">
                            <a:latin typeface="Cambria Math" panose="02040503050406030204" pitchFamily="18" charset="0"/>
                          </a:rPr>
                          <m:t>𝑔</m:t>
                        </m:r>
                      </m:den>
                    </m:f>
                  </m:oMath>
                </a14:m>
                <a:r>
                  <a:rPr lang="de-DE" dirty="0" smtClean="0"/>
                  <a:t> )</a:t>
                </a:r>
              </a:p>
              <a:p>
                <a:pPr lvl="1"/>
                <a:r>
                  <a:rPr lang="de-DE" dirty="0" smtClean="0"/>
                  <a:t>sehr gut haftende, dichte Schichten</a:t>
                </a:r>
              </a:p>
              <a:p>
                <a:pPr lvl="1"/>
                <a:r>
                  <a:rPr lang="de-DE" dirty="0" smtClean="0"/>
                  <a:t>Dicke ungleichmäßig</a:t>
                </a:r>
              </a:p>
              <a:p>
                <a:pPr marL="457200" lvl="1" indent="0">
                  <a:buNone/>
                </a:pPr>
                <a:endParaRPr lang="de-DE" dirty="0"/>
              </a:p>
              <a:p>
                <a:pPr marL="0" indent="0">
                  <a:buNone/>
                </a:pPr>
                <a:r>
                  <a:rPr lang="de-DE" dirty="0" smtClean="0"/>
                  <a:t>Durch Einlassen von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𝑁</m:t>
                        </m:r>
                      </m:e>
                      <m:sub>
                        <m:r>
                          <a:rPr lang="de-DE" b="0" i="1" smtClean="0">
                            <a:latin typeface="Cambria Math" panose="02040503050406030204" pitchFamily="18" charset="0"/>
                          </a:rPr>
                          <m:t>2</m:t>
                        </m:r>
                      </m:sub>
                    </m:sSub>
                    <m:r>
                      <a:rPr lang="de-DE" b="0" i="1" smtClean="0">
                        <a:latin typeface="Cambria Math" panose="02040503050406030204" pitchFamily="18" charset="0"/>
                      </a:rPr>
                      <m:t>, </m:t>
                    </m:r>
                    <m:r>
                      <a:rPr lang="de-DE" b="0" i="1" smtClean="0">
                        <a:latin typeface="Cambria Math" panose="02040503050406030204" pitchFamily="18" charset="0"/>
                      </a:rPr>
                      <m:t>𝐶</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4</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2</m:t>
                        </m:r>
                      </m:sub>
                    </m:sSub>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2</m:t>
                        </m:r>
                      </m:sub>
                    </m:sSub>
                  </m:oMath>
                </a14:m>
                <a:r>
                  <a:rPr lang="de-DE" dirty="0" smtClean="0"/>
                  <a:t> lassen sich Hartstoffschichten erzeugen</a:t>
                </a:r>
              </a:p>
              <a:p>
                <a:pPr marL="914400" lvl="2" indent="0">
                  <a:buNone/>
                </a:pPr>
                <a:endParaRPr lang="de-DE" dirty="0" smtClean="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blipFill rotWithShape="0">
                <a:blip r:embed="rId2"/>
                <a:stretch>
                  <a:fillRect l="-719" t="-4385"/>
                </a:stretch>
              </a:blipFill>
            </p:spPr>
            <p:txBody>
              <a:bodyPr/>
              <a:lstStyle/>
              <a:p>
                <a:r>
                  <a:rPr lang="de-DE">
                    <a:noFill/>
                  </a:rPr>
                  <a:t> </a:t>
                </a:r>
              </a:p>
            </p:txBody>
          </p:sp>
        </mc:Fallback>
      </mc:AlternateContent>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64</a:t>
            </a:fld>
            <a:endParaRPr lang="de-DE"/>
          </a:p>
        </p:txBody>
      </p:sp>
    </p:spTree>
    <p:extLst>
      <p:ext uri="{BB962C8B-B14F-4D97-AF65-F5344CB8AC3E}">
        <p14:creationId xmlns:p14="http://schemas.microsoft.com/office/powerpoint/2010/main" val="36589712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PVD</a:t>
            </a:r>
            <a:endParaRPr lang="de-DE" dirty="0"/>
          </a:p>
        </p:txBody>
      </p:sp>
      <p:pic>
        <p:nvPicPr>
          <p:cNvPr id="7" name="Inhaltsplatzhalter 6"/>
          <p:cNvPicPr>
            <a:picLocks noGrp="1" noChangeAspect="1"/>
          </p:cNvPicPr>
          <p:nvPr>
            <p:ph idx="1"/>
          </p:nvPr>
        </p:nvPicPr>
        <p:blipFill>
          <a:blip r:embed="rId2"/>
          <a:stretch>
            <a:fillRect/>
          </a:stretch>
        </p:blipFill>
        <p:spPr>
          <a:xfrm>
            <a:off x="527178" y="2185986"/>
            <a:ext cx="4648495" cy="4306888"/>
          </a:xfrm>
          <a:prstGeom prst="rect">
            <a:avLst/>
          </a:prstGeom>
        </p:spPr>
      </p:pic>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65</a:t>
            </a:fld>
            <a:endParaRPr lang="de-DE"/>
          </a:p>
        </p:txBody>
      </p:sp>
    </p:spTree>
    <p:extLst>
      <p:ext uri="{BB962C8B-B14F-4D97-AF65-F5344CB8AC3E}">
        <p14:creationId xmlns:p14="http://schemas.microsoft.com/office/powerpoint/2010/main" val="16201107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66</a:t>
            </a:fld>
            <a:endParaRPr lang="de-DE"/>
          </a:p>
        </p:txBody>
      </p:sp>
      <p:pic>
        <p:nvPicPr>
          <p:cNvPr id="2050" name="Picture 2" descr="http://www.baku-chemie.de/uploads/pics/reiniger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639" y="2053944"/>
            <a:ext cx="6895973" cy="2853758"/>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506720" y="4968208"/>
            <a:ext cx="2441694" cy="369332"/>
          </a:xfrm>
          <a:prstGeom prst="rect">
            <a:avLst/>
          </a:prstGeom>
          <a:noFill/>
        </p:spPr>
        <p:txBody>
          <a:bodyPr wrap="none" rtlCol="0">
            <a:spAutoFit/>
          </a:bodyPr>
          <a:lstStyle/>
          <a:p>
            <a:r>
              <a:rPr lang="de-DE" dirty="0" smtClean="0"/>
              <a:t>Abbildung nach BAKU.</a:t>
            </a:r>
            <a:endParaRPr lang="de-DE" dirty="0"/>
          </a:p>
        </p:txBody>
      </p:sp>
      <p:pic>
        <p:nvPicPr>
          <p:cNvPr id="9" name="Picture 2" descr="http://www.ionbond.com/fileadmin/ionbond/global/factsheet_pictures/banner_cuttingtool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20" y="5396386"/>
            <a:ext cx="8474075" cy="10376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feld 9"/>
          <p:cNvSpPr txBox="1"/>
          <p:nvPr/>
        </p:nvSpPr>
        <p:spPr>
          <a:xfrm>
            <a:off x="5372775" y="5036905"/>
            <a:ext cx="3771225" cy="369332"/>
          </a:xfrm>
          <a:prstGeom prst="rect">
            <a:avLst/>
          </a:prstGeom>
          <a:noFill/>
        </p:spPr>
        <p:txBody>
          <a:bodyPr wrap="none" rtlCol="0">
            <a:spAutoFit/>
          </a:bodyPr>
          <a:lstStyle/>
          <a:p>
            <a:r>
              <a:rPr lang="de-DE" dirty="0" smtClean="0"/>
              <a:t>Abbildung nach </a:t>
            </a:r>
            <a:r>
              <a:rPr lang="de-DE" dirty="0" err="1" smtClean="0"/>
              <a:t>ionbond</a:t>
            </a:r>
            <a:r>
              <a:rPr lang="de-DE" dirty="0" smtClean="0"/>
              <a:t>, IHI Group.</a:t>
            </a:r>
            <a:endParaRPr lang="de-DE" dirty="0"/>
          </a:p>
        </p:txBody>
      </p:sp>
    </p:spTree>
    <p:extLst>
      <p:ext uri="{BB962C8B-B14F-4D97-AF65-F5344CB8AC3E}">
        <p14:creationId xmlns:p14="http://schemas.microsoft.com/office/powerpoint/2010/main" val="33901512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67</a:t>
            </a:fld>
            <a:endParaRPr lang="de-DE"/>
          </a:p>
        </p:txBody>
      </p:sp>
      <p:pic>
        <p:nvPicPr>
          <p:cNvPr id="3076" name="Picture 4" descr="http://www.sabo-degen.de/mediapool/65/658538/resources/238148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42139"/>
            <a:ext cx="5244189" cy="43507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view.stern.de/de/picture/1602470/Architektur-glas-Dresden-modern-Gebaeude-Volkswagen-Glaeserne-5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2142135"/>
            <a:ext cx="485775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1505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Fazit</a:t>
            </a:r>
            <a:endParaRPr lang="de-DE" dirty="0"/>
          </a:p>
        </p:txBody>
      </p:sp>
      <p:sp>
        <p:nvSpPr>
          <p:cNvPr id="3" name="Inhaltsplatzhalter 2"/>
          <p:cNvSpPr>
            <a:spLocks noGrp="1"/>
          </p:cNvSpPr>
          <p:nvPr>
            <p:ph idx="1"/>
          </p:nvPr>
        </p:nvSpPr>
        <p:spPr/>
        <p:txBody>
          <a:bodyPr>
            <a:normAutofit/>
          </a:bodyPr>
          <a:lstStyle/>
          <a:p>
            <a:pPr marL="0" indent="0">
              <a:buNone/>
            </a:pPr>
            <a:r>
              <a:rPr lang="de-DE" sz="28700" dirty="0" smtClean="0"/>
              <a:t>Fazit</a:t>
            </a:r>
            <a:endParaRPr lang="de-DE" sz="28700"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68</a:t>
            </a:fld>
            <a:endParaRPr lang="de-DE"/>
          </a:p>
        </p:txBody>
      </p:sp>
    </p:spTree>
    <p:extLst>
      <p:ext uri="{BB962C8B-B14F-4D97-AF65-F5344CB8AC3E}">
        <p14:creationId xmlns:p14="http://schemas.microsoft.com/office/powerpoint/2010/main" val="13178377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Fragen?</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69</a:t>
            </a:fld>
            <a:endParaRPr lang="de-DE"/>
          </a:p>
        </p:txBody>
      </p:sp>
      <p:pic>
        <p:nvPicPr>
          <p:cNvPr id="4102" name="Picture 6" descr="http://t2.ftcdn.net/jpg/00/38/08/79/400_F_38087966_WGkdlhZxNpcVRGhFVfQBLMRuChalSyjo.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639" y="2320345"/>
            <a:ext cx="6132772" cy="409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107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Verschleiß</a:t>
            </a:r>
            <a:endParaRPr lang="de-DE" dirty="0"/>
          </a:p>
        </p:txBody>
      </p:sp>
      <p:sp>
        <p:nvSpPr>
          <p:cNvPr id="3" name="Inhaltsplatzhalter 2"/>
          <p:cNvSpPr>
            <a:spLocks noGrp="1"/>
          </p:cNvSpPr>
          <p:nvPr>
            <p:ph idx="1"/>
          </p:nvPr>
        </p:nvSpPr>
        <p:spPr/>
        <p:txBody>
          <a:bodyPr anchor="ctr">
            <a:normAutofit lnSpcReduction="10000"/>
          </a:bodyPr>
          <a:lstStyle/>
          <a:p>
            <a:r>
              <a:rPr lang="de-DE" dirty="0" smtClean="0"/>
              <a:t>Berührungsflächen verschweißen </a:t>
            </a:r>
            <a:r>
              <a:rPr lang="de-DE" b="1" dirty="0" smtClean="0"/>
              <a:t>Adhäsion </a:t>
            </a:r>
            <a:endParaRPr lang="de-DE" dirty="0" smtClean="0"/>
          </a:p>
          <a:p>
            <a:endParaRPr lang="de-DE" dirty="0"/>
          </a:p>
          <a:p>
            <a:r>
              <a:rPr lang="de-DE" dirty="0" smtClean="0"/>
              <a:t>Legieren </a:t>
            </a:r>
            <a:r>
              <a:rPr lang="de-DE" b="1" dirty="0" smtClean="0"/>
              <a:t>Diffusion </a:t>
            </a:r>
            <a:r>
              <a:rPr lang="de-DE" dirty="0" smtClean="0"/>
              <a:t>an den Gleitflächen</a:t>
            </a:r>
          </a:p>
          <a:p>
            <a:endParaRPr lang="de-DE" dirty="0"/>
          </a:p>
          <a:p>
            <a:r>
              <a:rPr lang="de-DE" dirty="0" smtClean="0"/>
              <a:t>Lagerreibung wird vermindert durch Zwischenstoffe (Fette, Öle, Emulsionen) wirken auch als </a:t>
            </a:r>
            <a:r>
              <a:rPr lang="de-DE" b="1" dirty="0" smtClean="0"/>
              <a:t>Kühlmittel</a:t>
            </a:r>
          </a:p>
          <a:p>
            <a:endParaRPr lang="de-DE" b="1" dirty="0"/>
          </a:p>
          <a:p>
            <a:r>
              <a:rPr lang="de-DE" dirty="0" smtClean="0"/>
              <a:t>Trockenschmiersubstanzen (Metalle wie Au, </a:t>
            </a:r>
            <a:r>
              <a:rPr lang="de-DE" dirty="0" err="1" smtClean="0"/>
              <a:t>Ag</a:t>
            </a:r>
            <a:r>
              <a:rPr lang="de-DE" dirty="0" smtClean="0"/>
              <a:t>, </a:t>
            </a:r>
            <a:r>
              <a:rPr lang="de-DE" dirty="0" err="1" smtClean="0"/>
              <a:t>Ir</a:t>
            </a:r>
            <a:r>
              <a:rPr lang="de-DE" dirty="0" smtClean="0"/>
              <a:t>, </a:t>
            </a:r>
            <a:r>
              <a:rPr lang="de-DE" dirty="0" err="1" smtClean="0"/>
              <a:t>Pb</a:t>
            </a:r>
            <a:r>
              <a:rPr lang="de-DE" dirty="0" smtClean="0"/>
              <a:t>, </a:t>
            </a:r>
            <a:r>
              <a:rPr lang="de-DE" dirty="0" err="1" smtClean="0"/>
              <a:t>Sn</a:t>
            </a:r>
            <a:r>
              <a:rPr lang="de-DE" dirty="0" smtClean="0"/>
              <a:t>)</a:t>
            </a:r>
          </a:p>
          <a:p>
            <a:endParaRPr lang="de-DE" dirty="0"/>
          </a:p>
          <a:p>
            <a:r>
              <a:rPr lang="de-DE" dirty="0" smtClean="0"/>
              <a:t>Verbindung mit Schichtgitterstrukturen oder </a:t>
            </a:r>
            <a:r>
              <a:rPr lang="de-DE" dirty="0" err="1" smtClean="0"/>
              <a:t>Kunstoffe</a:t>
            </a: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7</a:t>
            </a:fld>
            <a:endParaRPr lang="de-DE"/>
          </a:p>
        </p:txBody>
      </p:sp>
    </p:spTree>
    <p:extLst>
      <p:ext uri="{BB962C8B-B14F-4D97-AF65-F5344CB8AC3E}">
        <p14:creationId xmlns:p14="http://schemas.microsoft.com/office/powerpoint/2010/main" val="3734995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Verschleiß</a:t>
            </a:r>
            <a:endParaRPr lang="de-DE" dirty="0"/>
          </a:p>
        </p:txBody>
      </p:sp>
      <p:sp>
        <p:nvSpPr>
          <p:cNvPr id="3" name="Inhaltsplatzhalter 2"/>
          <p:cNvSpPr>
            <a:spLocks noGrp="1"/>
          </p:cNvSpPr>
          <p:nvPr>
            <p:ph idx="1"/>
          </p:nvPr>
        </p:nvSpPr>
        <p:spPr/>
        <p:txBody>
          <a:bodyPr anchor="ctr"/>
          <a:lstStyle/>
          <a:p>
            <a:r>
              <a:rPr lang="de-DE" dirty="0" smtClean="0"/>
              <a:t>Verschleiß äußerst </a:t>
            </a:r>
            <a:r>
              <a:rPr lang="de-DE" b="1" dirty="0" smtClean="0"/>
              <a:t>unerwünscht</a:t>
            </a:r>
            <a:endParaRPr lang="de-DE" dirty="0" smtClean="0"/>
          </a:p>
          <a:p>
            <a:endParaRPr lang="de-DE" dirty="0"/>
          </a:p>
          <a:p>
            <a:r>
              <a:rPr lang="de-DE" dirty="0" smtClean="0"/>
              <a:t>Auswirkung der Reibung: </a:t>
            </a:r>
            <a:r>
              <a:rPr lang="de-DE" b="1" dirty="0" smtClean="0"/>
              <a:t>Temperaturerhöhung</a:t>
            </a:r>
            <a:endParaRPr lang="de-DE" dirty="0"/>
          </a:p>
          <a:p>
            <a:pPr lvl="1"/>
            <a:r>
              <a:rPr lang="de-DE" dirty="0" smtClean="0"/>
              <a:t>Folge: Zerfall von Schmierstoffen</a:t>
            </a:r>
          </a:p>
          <a:p>
            <a:pPr lvl="1"/>
            <a:endParaRPr lang="de-DE" dirty="0"/>
          </a:p>
          <a:p>
            <a:pPr marL="0" indent="0">
              <a:buNone/>
            </a:pPr>
            <a:endParaRPr lang="de-DE" dirty="0"/>
          </a:p>
        </p:txBody>
      </p:sp>
      <p:sp>
        <p:nvSpPr>
          <p:cNvPr id="4" name="Datumsplatzhalter 3"/>
          <p:cNvSpPr>
            <a:spLocks noGrp="1"/>
          </p:cNvSpPr>
          <p:nvPr>
            <p:ph type="dt" sz="half" idx="10"/>
          </p:nvPr>
        </p:nvSpPr>
        <p:spPr/>
        <p:txBody>
          <a:bodyPr/>
          <a:lstStyle/>
          <a:p>
            <a:fld id="{6B3791A2-107B-41F0-9D6E-57F4BCFA6B30}" type="datetime1">
              <a:rPr lang="de-DE" smtClean="0"/>
              <a:t>23.01.2014</a:t>
            </a:fld>
            <a:endParaRPr lang="de-DE"/>
          </a:p>
        </p:txBody>
      </p:sp>
      <p:sp>
        <p:nvSpPr>
          <p:cNvPr id="5" name="Fußzeilenplatzhalter 4"/>
          <p:cNvSpPr>
            <a:spLocks noGrp="1"/>
          </p:cNvSpPr>
          <p:nvPr>
            <p:ph type="ftr" sz="quarter" idx="11"/>
          </p:nvPr>
        </p:nvSpPr>
        <p:spPr/>
        <p:txBody>
          <a:bodyPr/>
          <a:lstStyle/>
          <a:p>
            <a:r>
              <a:rPr lang="de-DE" smtClean="0"/>
              <a:t>Benjamin Ternes</a:t>
            </a:r>
            <a:endParaRPr lang="de-DE"/>
          </a:p>
        </p:txBody>
      </p:sp>
      <p:sp>
        <p:nvSpPr>
          <p:cNvPr id="6" name="Foliennummernplatzhalter 5"/>
          <p:cNvSpPr>
            <a:spLocks noGrp="1"/>
          </p:cNvSpPr>
          <p:nvPr>
            <p:ph type="sldNum" sz="quarter" idx="12"/>
          </p:nvPr>
        </p:nvSpPr>
        <p:spPr/>
        <p:txBody>
          <a:bodyPr/>
          <a:lstStyle/>
          <a:p>
            <a:fld id="{1E41773D-688E-40C3-8B5F-5A16BA667CCD}" type="slidenum">
              <a:rPr lang="de-DE" smtClean="0"/>
              <a:t>8</a:t>
            </a:fld>
            <a:endParaRPr lang="de-DE"/>
          </a:p>
        </p:txBody>
      </p:sp>
    </p:spTree>
    <p:extLst>
      <p:ext uri="{BB962C8B-B14F-4D97-AF65-F5344CB8AC3E}">
        <p14:creationId xmlns:p14="http://schemas.microsoft.com/office/powerpoint/2010/main" val="36123088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Verschleißmechanismen</a:t>
            </a:r>
          </a:p>
        </p:txBody>
      </p:sp>
      <p:sp>
        <p:nvSpPr>
          <p:cNvPr id="3" name="Datumsplatzhalter 2"/>
          <p:cNvSpPr>
            <a:spLocks noGrp="1"/>
          </p:cNvSpPr>
          <p:nvPr>
            <p:ph type="dt" sz="half" idx="10"/>
          </p:nvPr>
        </p:nvSpPr>
        <p:spPr/>
        <p:txBody>
          <a:bodyPr/>
          <a:lstStyle/>
          <a:p>
            <a:fld id="{9947923A-D1EF-4908-87A7-C903396E87A3}" type="datetime1">
              <a:rPr lang="de-DE" smtClean="0"/>
              <a:t>23.01.2014</a:t>
            </a:fld>
            <a:endParaRPr lang="de-DE"/>
          </a:p>
        </p:txBody>
      </p:sp>
      <p:sp>
        <p:nvSpPr>
          <p:cNvPr id="4" name="Fußzeilenplatzhalter 3"/>
          <p:cNvSpPr>
            <a:spLocks noGrp="1"/>
          </p:cNvSpPr>
          <p:nvPr>
            <p:ph type="ftr" sz="quarter" idx="11"/>
          </p:nvPr>
        </p:nvSpPr>
        <p:spPr/>
        <p:txBody>
          <a:bodyPr/>
          <a:lstStyle/>
          <a:p>
            <a:r>
              <a:rPr lang="de-DE" smtClean="0"/>
              <a:t>Benjamin Ternes</a:t>
            </a:r>
            <a:endParaRPr lang="de-DE"/>
          </a:p>
        </p:txBody>
      </p:sp>
      <p:sp>
        <p:nvSpPr>
          <p:cNvPr id="5" name="Foliennummernplatzhalter 4"/>
          <p:cNvSpPr>
            <a:spLocks noGrp="1"/>
          </p:cNvSpPr>
          <p:nvPr>
            <p:ph type="sldNum" sz="quarter" idx="12"/>
          </p:nvPr>
        </p:nvSpPr>
        <p:spPr/>
        <p:txBody>
          <a:bodyPr/>
          <a:lstStyle/>
          <a:p>
            <a:fld id="{1E41773D-688E-40C3-8B5F-5A16BA667CCD}" type="slidenum">
              <a:rPr lang="de-DE" smtClean="0"/>
              <a:t>9</a:t>
            </a:fld>
            <a:endParaRPr lang="de-DE"/>
          </a:p>
        </p:txBody>
      </p:sp>
      <p:pic>
        <p:nvPicPr>
          <p:cNvPr id="6" name="Grafik 5"/>
          <p:cNvPicPr>
            <a:picLocks noChangeAspect="1"/>
          </p:cNvPicPr>
          <p:nvPr/>
        </p:nvPicPr>
        <p:blipFill>
          <a:blip r:embed="rId2"/>
          <a:stretch>
            <a:fillRect/>
          </a:stretch>
        </p:blipFill>
        <p:spPr>
          <a:xfrm>
            <a:off x="1893548" y="2205057"/>
            <a:ext cx="5461797" cy="3916926"/>
          </a:xfrm>
          <a:prstGeom prst="rect">
            <a:avLst/>
          </a:prstGeom>
        </p:spPr>
      </p:pic>
      <p:sp>
        <p:nvSpPr>
          <p:cNvPr id="7" name="Textfeld 6"/>
          <p:cNvSpPr txBox="1"/>
          <p:nvPr/>
        </p:nvSpPr>
        <p:spPr>
          <a:xfrm>
            <a:off x="1893548" y="6123542"/>
            <a:ext cx="4500335" cy="369332"/>
          </a:xfrm>
          <a:prstGeom prst="rect">
            <a:avLst/>
          </a:prstGeom>
          <a:noFill/>
        </p:spPr>
        <p:txBody>
          <a:bodyPr wrap="none" rtlCol="0">
            <a:spAutoFit/>
          </a:bodyPr>
          <a:lstStyle/>
          <a:p>
            <a:r>
              <a:rPr lang="de-DE" b="1" dirty="0" smtClean="0"/>
              <a:t>Abbildung 1: </a:t>
            </a:r>
            <a:r>
              <a:rPr lang="de-DE" dirty="0" smtClean="0"/>
              <a:t>Verschleißmechanismen</a:t>
            </a:r>
            <a:endParaRPr lang="de-DE" dirty="0"/>
          </a:p>
        </p:txBody>
      </p:sp>
    </p:spTree>
    <p:extLst>
      <p:ext uri="{BB962C8B-B14F-4D97-AF65-F5344CB8AC3E}">
        <p14:creationId xmlns:p14="http://schemas.microsoft.com/office/powerpoint/2010/main" val="768086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Gelb">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Benutzerdefiniert 2">
      <a:majorFont>
        <a:latin typeface="Frutiger LT Std 55 Roman"/>
        <a:ea typeface=""/>
        <a:cs typeface=""/>
      </a:majorFont>
      <a:minorFont>
        <a:latin typeface="Frutiger LT Std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TC104033917[[fn=Berlin]]</Template>
  <TotalTime>0</TotalTime>
  <Words>1878</Words>
  <Application>Microsoft Office PowerPoint</Application>
  <PresentationFormat>Bildschirmpräsentation (4:3)</PresentationFormat>
  <Paragraphs>754</Paragraphs>
  <Slides>69</Slides>
  <Notes>2</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69</vt:i4>
      </vt:variant>
    </vt:vector>
  </HeadingPairs>
  <TitlesOfParts>
    <vt:vector size="78" baseType="lpstr">
      <vt:lpstr>Arial</vt:lpstr>
      <vt:lpstr>Calibri</vt:lpstr>
      <vt:lpstr>Cambria Math</vt:lpstr>
      <vt:lpstr>Frutiger LT Std 45 Light</vt:lpstr>
      <vt:lpstr>Frutiger LT Std 55 Roman</vt:lpstr>
      <vt:lpstr>ITC Avant Garde Std Bk</vt:lpstr>
      <vt:lpstr>Symbol</vt:lpstr>
      <vt:lpstr>Wingdings</vt:lpstr>
      <vt:lpstr>Berlin</vt:lpstr>
      <vt:lpstr>Beschichtungsverfahren</vt:lpstr>
      <vt:lpstr>Gliederung</vt:lpstr>
      <vt:lpstr>Verschleiß</vt:lpstr>
      <vt:lpstr>Verschleiß</vt:lpstr>
      <vt:lpstr>Verschleiß</vt:lpstr>
      <vt:lpstr>Verschleiß</vt:lpstr>
      <vt:lpstr>Verschleiß</vt:lpstr>
      <vt:lpstr>Verschleiß</vt:lpstr>
      <vt:lpstr>Verschleißmechanismen</vt:lpstr>
      <vt:lpstr>Verschleißmechanismen</vt:lpstr>
      <vt:lpstr>Verschleißmechanismen</vt:lpstr>
      <vt:lpstr>Verschleißmechanismen</vt:lpstr>
      <vt:lpstr>Verschleißmechanismen</vt:lpstr>
      <vt:lpstr>Verschleiß</vt:lpstr>
      <vt:lpstr>Verschleiß</vt:lpstr>
      <vt:lpstr>Korrosion</vt:lpstr>
      <vt:lpstr>Korrosion</vt:lpstr>
      <vt:lpstr>Korrosion</vt:lpstr>
      <vt:lpstr>Korrosion</vt:lpstr>
      <vt:lpstr>Korrosion</vt:lpstr>
      <vt:lpstr>Korrosion</vt:lpstr>
      <vt:lpstr>PowerPoint-Präsentation</vt:lpstr>
      <vt:lpstr>Klassifizierung</vt:lpstr>
      <vt:lpstr>Thermisches Spritzen</vt:lpstr>
      <vt:lpstr>Thermisches Spritzen</vt:lpstr>
      <vt:lpstr>Thermisches Spritzen</vt:lpstr>
      <vt:lpstr>Thermisches Spritzen</vt:lpstr>
      <vt:lpstr>Thermisches Spritzen</vt:lpstr>
      <vt:lpstr>Thermisches Spritzen</vt:lpstr>
      <vt:lpstr>Nachbehandeln</vt:lpstr>
      <vt:lpstr>Anwendungen</vt:lpstr>
      <vt:lpstr>Lichtbogenspritzen</vt:lpstr>
      <vt:lpstr>Lichtbogenspritzen</vt:lpstr>
      <vt:lpstr>Lichtbogenspritzen</vt:lpstr>
      <vt:lpstr>Lichtbogenspritzen</vt:lpstr>
      <vt:lpstr>Lichtbogenspritzen</vt:lpstr>
      <vt:lpstr>Lichtbogenspritzen</vt:lpstr>
      <vt:lpstr>Lichtbogenspritzen</vt:lpstr>
      <vt:lpstr>Lichtbogenspritzen</vt:lpstr>
      <vt:lpstr>Lichtbogenspritzen</vt:lpstr>
      <vt:lpstr>Plasmaspritzen</vt:lpstr>
      <vt:lpstr>Plasmaspritzen</vt:lpstr>
      <vt:lpstr>Plasmaspritzen</vt:lpstr>
      <vt:lpstr>Plasmaspritzen</vt:lpstr>
      <vt:lpstr>Plasmaspritzen</vt:lpstr>
      <vt:lpstr>Plasmaspritzen</vt:lpstr>
      <vt:lpstr>Plasmaspritzen</vt:lpstr>
      <vt:lpstr>Verfahren aus der Gasabschneidung</vt:lpstr>
      <vt:lpstr>CVD</vt:lpstr>
      <vt:lpstr>CVD</vt:lpstr>
      <vt:lpstr>CVD</vt:lpstr>
      <vt:lpstr>CVD</vt:lpstr>
      <vt:lpstr>CVD</vt:lpstr>
      <vt:lpstr>CVD</vt:lpstr>
      <vt:lpstr>CVD</vt:lpstr>
      <vt:lpstr>PVD</vt:lpstr>
      <vt:lpstr>PVD</vt:lpstr>
      <vt:lpstr>PVD</vt:lpstr>
      <vt:lpstr>Vakuumaufdampfen</vt:lpstr>
      <vt:lpstr>Sputtern</vt:lpstr>
      <vt:lpstr>Sputtern</vt:lpstr>
      <vt:lpstr>Ionenplattieren</vt:lpstr>
      <vt:lpstr>Grundtypen des PVD-Verfahrens</vt:lpstr>
      <vt:lpstr>Verfahrensvergleich</vt:lpstr>
      <vt:lpstr>PVD</vt:lpstr>
      <vt:lpstr>Anwendungen</vt:lpstr>
      <vt:lpstr>Anwendungen</vt:lpstr>
      <vt:lpstr>Fazit</vt:lpstr>
      <vt:lpstr>Fragen?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Beschichtungsverfahren</dc:title>
  <dc:creator>benjamin ternes</dc:creator>
  <cp:lastModifiedBy>benjamin ternes</cp:lastModifiedBy>
  <cp:revision>63</cp:revision>
  <dcterms:created xsi:type="dcterms:W3CDTF">2014-01-20T23:08:10Z</dcterms:created>
  <dcterms:modified xsi:type="dcterms:W3CDTF">2014-01-23T17:09:36Z</dcterms:modified>
</cp:coreProperties>
</file>